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Lst>
  <p:notesMasterIdLst>
    <p:notesMasterId r:id="rId33"/>
  </p:notesMasterIdLst>
  <p:handoutMasterIdLst>
    <p:handoutMasterId r:id="rId34"/>
  </p:handoutMasterIdLst>
  <p:sldIdLst>
    <p:sldId id="2146848215" r:id="rId9"/>
    <p:sldId id="2146848212" r:id="rId10"/>
    <p:sldId id="2146848213" r:id="rId11"/>
    <p:sldId id="2146848223" r:id="rId12"/>
    <p:sldId id="2146848217" r:id="rId13"/>
    <p:sldId id="2146848218" r:id="rId14"/>
    <p:sldId id="2146848211" r:id="rId15"/>
    <p:sldId id="2146848220" r:id="rId16"/>
    <p:sldId id="2146848221" r:id="rId17"/>
    <p:sldId id="2146848222" r:id="rId18"/>
    <p:sldId id="2146848224" r:id="rId19"/>
    <p:sldId id="2146848225" r:id="rId20"/>
    <p:sldId id="2146848226" r:id="rId21"/>
    <p:sldId id="2146848227" r:id="rId22"/>
    <p:sldId id="2146848228" r:id="rId23"/>
    <p:sldId id="2146848229" r:id="rId24"/>
    <p:sldId id="2146848230" r:id="rId25"/>
    <p:sldId id="2146848231" r:id="rId26"/>
    <p:sldId id="2146848232" r:id="rId27"/>
    <p:sldId id="2146848238" r:id="rId28"/>
    <p:sldId id="2146848239" r:id="rId29"/>
    <p:sldId id="2146848235" r:id="rId30"/>
    <p:sldId id="2146848237" r:id="rId31"/>
    <p:sldId id="2146848240" r:id="rId32"/>
  </p:sldIdLst>
  <p:sldSz cx="18288000" cy="10285413"/>
  <p:notesSz cx="9866313" cy="14295438"/>
  <p:embeddedFontLst>
    <p:embeddedFont>
      <p:font typeface="Cambria Math" panose="02040503050406030204" pitchFamily="18" charset="0"/>
      <p:regular r:id="rId35"/>
    </p:embeddedFont>
    <p:embeddedFont>
      <p:font typeface="ＭＳ Ｐゴシック" panose="020B0600070205080204" pitchFamily="34" charset="-128"/>
      <p:regular r:id="rId36"/>
    </p:embeddedFont>
    <p:embeddedFont>
      <p:font typeface="Noto Sans" panose="020B0502040504020204" pitchFamily="34" charset="0"/>
      <p:regular r:id="rId37"/>
      <p:bold r:id="rId38"/>
      <p:italic r:id="rId39"/>
      <p:boldItalic r:id="rId40"/>
    </p:embeddedFont>
    <p:embeddedFont>
      <p:font typeface="Noto Sans JP" panose="020B0802040504090204" pitchFamily="34" charset="0"/>
      <p:regular r:id="rId41"/>
      <p:bold r:id="rId42"/>
      <p:italic r:id="rId43"/>
      <p:boldItalic r:id="rId44"/>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60"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565F"/>
    <a:srgbClr val="424242"/>
    <a:srgbClr val="5E5E5E"/>
    <a:srgbClr val="678DCF"/>
    <a:srgbClr val="BE4B48"/>
    <a:srgbClr val="D7E1F2"/>
    <a:srgbClr val="6FC281"/>
    <a:srgbClr val="F3F6FB"/>
    <a:srgbClr val="F2F2F2"/>
    <a:srgbClr val="3651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17" autoAdjust="0"/>
    <p:restoredTop sz="74795" autoAdjust="0"/>
  </p:normalViewPr>
  <p:slideViewPr>
    <p:cSldViewPr snapToGrid="0" showGuides="1">
      <p:cViewPr varScale="1">
        <p:scale>
          <a:sx n="62" d="100"/>
          <a:sy n="62" d="100"/>
        </p:scale>
        <p:origin x="720" y="200"/>
      </p:cViewPr>
      <p:guideLst>
        <p:guide pos="5761"/>
        <p:guide pos="11160"/>
        <p:guide pos="358"/>
        <p:guide pos="11273"/>
        <p:guide orient="horz" pos="964"/>
        <p:guide pos="247"/>
        <p:guide orient="horz" pos="217"/>
        <p:guide orient="horz" pos="6255"/>
        <p:guide orient="horz" pos="1896"/>
      </p:guideLst>
    </p:cSldViewPr>
  </p:slideViewPr>
  <p:notesTextViewPr>
    <p:cViewPr>
      <p:scale>
        <a:sx n="1" d="1"/>
        <a:sy n="1" d="1"/>
      </p:scale>
      <p:origin x="0" y="0"/>
    </p:cViewPr>
  </p:notesTextViewPr>
  <p:sorterViewPr>
    <p:cViewPr>
      <p:scale>
        <a:sx n="69" d="100"/>
        <a:sy n="69" d="100"/>
      </p:scale>
      <p:origin x="0" y="0"/>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5.fntdata"/><Relationship Id="rId21" Type="http://schemas.openxmlformats.org/officeDocument/2006/relationships/slide" Target="slides/slide13.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2.fntdata"/><Relationship Id="rId49"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2.xml"/></Relationships>
</file>

<file path=ppt/charts/_rels/chart1.xml.rels><?xml version="1.0" encoding="UTF-8" standalone="yes"?>
<Relationships xmlns="http://schemas.openxmlformats.org/package/2006/relationships"><Relationship Id="rId2" Type="http://schemas.openxmlformats.org/officeDocument/2006/relationships/oleObject" Target="file:///C:\Home\Nitta\&#35611;&#32681;\&#21307;&#30274;&#22823;\H28&#21521;&#12369;&#35611;&#32681;&#36039;&#26009;&#20462;&#27491;\&#21608;&#27874;&#25968;&#12392;&#27874;&#38263;&#12398;&#38306;&#20418;.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smoothMarker"/>
        <c:varyColors val="0"/>
        <c:ser>
          <c:idx val="1"/>
          <c:order val="0"/>
          <c:tx>
            <c:strRef>
              <c:f>波形の重ね合わせ!$C$1</c:f>
              <c:strCache>
                <c:ptCount val="1"/>
                <c:pt idx="0">
                  <c:v>f1</c:v>
                </c:pt>
              </c:strCache>
            </c:strRef>
          </c:tx>
          <c:spPr>
            <a:ln w="38100">
              <a:solidFill>
                <a:srgbClr val="BE4B48"/>
              </a:solidFill>
            </a:ln>
          </c:spPr>
          <c:marker>
            <c:symbol val="none"/>
          </c:marker>
          <c:xVal>
            <c:numRef>
              <c:f>波形の重ね合わせ!$A$4:$A$34</c:f>
              <c:numCache>
                <c:formatCode>General</c:formatCode>
                <c:ptCount val="3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numCache>
            </c:numRef>
          </c:xVal>
          <c:yVal>
            <c:numRef>
              <c:f>波形の重ね合わせ!$C$4:$C$34</c:f>
              <c:numCache>
                <c:formatCode>General</c:formatCode>
                <c:ptCount val="31"/>
                <c:pt idx="0">
                  <c:v>0</c:v>
                </c:pt>
                <c:pt idx="1">
                  <c:v>0.29389262614623657</c:v>
                </c:pt>
                <c:pt idx="2">
                  <c:v>0.47552825814757677</c:v>
                </c:pt>
                <c:pt idx="3">
                  <c:v>0.47552825814757677</c:v>
                </c:pt>
                <c:pt idx="4">
                  <c:v>0.29389262614623662</c:v>
                </c:pt>
                <c:pt idx="5">
                  <c:v>6.1257422745431001E-17</c:v>
                </c:pt>
                <c:pt idx="6">
                  <c:v>-0.29389262614623651</c:v>
                </c:pt>
                <c:pt idx="7">
                  <c:v>-0.47552825814757677</c:v>
                </c:pt>
                <c:pt idx="8">
                  <c:v>-0.47552825814757682</c:v>
                </c:pt>
                <c:pt idx="9">
                  <c:v>-0.29389262614623701</c:v>
                </c:pt>
                <c:pt idx="10">
                  <c:v>-5.6660405534092462E-16</c:v>
                </c:pt>
                <c:pt idx="11">
                  <c:v>0.29389262614623607</c:v>
                </c:pt>
                <c:pt idx="12">
                  <c:v>0.47552825814757677</c:v>
                </c:pt>
                <c:pt idx="13">
                  <c:v>0.47552825814757682</c:v>
                </c:pt>
                <c:pt idx="14">
                  <c:v>0.29389262614623668</c:v>
                </c:pt>
                <c:pt idx="15">
                  <c:v>-7.0440615146383223E-16</c:v>
                </c:pt>
                <c:pt idx="16">
                  <c:v>-0.29389262614623712</c:v>
                </c:pt>
                <c:pt idx="17">
                  <c:v>-0.47552825814757699</c:v>
                </c:pt>
                <c:pt idx="18">
                  <c:v>-0.47552825814757632</c:v>
                </c:pt>
                <c:pt idx="19">
                  <c:v>-0.29389262614623529</c:v>
                </c:pt>
                <c:pt idx="20">
                  <c:v>1.5313271484185265E-15</c:v>
                </c:pt>
                <c:pt idx="21">
                  <c:v>0.29389262614623779</c:v>
                </c:pt>
                <c:pt idx="22">
                  <c:v>0.47552825814757727</c:v>
                </c:pt>
                <c:pt idx="23">
                  <c:v>0.47552825814757604</c:v>
                </c:pt>
                <c:pt idx="24">
                  <c:v>0.29389262614623463</c:v>
                </c:pt>
                <c:pt idx="25">
                  <c:v>-2.3582481453732207E-15</c:v>
                </c:pt>
                <c:pt idx="26">
                  <c:v>-0.29389262614623918</c:v>
                </c:pt>
                <c:pt idx="27">
                  <c:v>-0.47552825814757776</c:v>
                </c:pt>
                <c:pt idx="28">
                  <c:v>-0.47552825814757582</c:v>
                </c:pt>
                <c:pt idx="29">
                  <c:v>-0.29389262614623396</c:v>
                </c:pt>
                <c:pt idx="30">
                  <c:v>3.1851691423279149E-15</c:v>
                </c:pt>
              </c:numCache>
            </c:numRef>
          </c:yVal>
          <c:smooth val="1"/>
          <c:extLst>
            <c:ext xmlns:c16="http://schemas.microsoft.com/office/drawing/2014/chart" uri="{C3380CC4-5D6E-409C-BE32-E72D297353CC}">
              <c16:uniqueId val="{00000000-BD55-4FED-A31B-FEB2B3CA52C5}"/>
            </c:ext>
          </c:extLst>
        </c:ser>
        <c:dLbls>
          <c:showLegendKey val="0"/>
          <c:showVal val="0"/>
          <c:showCatName val="0"/>
          <c:showSerName val="0"/>
          <c:showPercent val="0"/>
          <c:showBubbleSize val="0"/>
        </c:dLbls>
        <c:axId val="214405280"/>
        <c:axId val="214406456"/>
      </c:scatterChart>
      <c:valAx>
        <c:axId val="214405280"/>
        <c:scaling>
          <c:orientation val="minMax"/>
          <c:max val="1"/>
          <c:min val="0"/>
        </c:scaling>
        <c:delete val="1"/>
        <c:axPos val="b"/>
        <c:numFmt formatCode="General" sourceLinked="1"/>
        <c:majorTickMark val="out"/>
        <c:minorTickMark val="none"/>
        <c:tickLblPos val="nextTo"/>
        <c:crossAx val="214406456"/>
        <c:crosses val="autoZero"/>
        <c:crossBetween val="midCat"/>
      </c:valAx>
      <c:valAx>
        <c:axId val="214406456"/>
        <c:scaling>
          <c:orientation val="minMax"/>
          <c:max val="0.55000000000000004"/>
          <c:min val="-0.55000000000000004"/>
        </c:scaling>
        <c:delete val="1"/>
        <c:axPos val="l"/>
        <c:numFmt formatCode="General" sourceLinked="1"/>
        <c:majorTickMark val="out"/>
        <c:minorTickMark val="none"/>
        <c:tickLblPos val="nextTo"/>
        <c:crossAx val="214405280"/>
        <c:crosses val="autoZero"/>
        <c:crossBetween val="midCat"/>
      </c:valAx>
      <c:spPr>
        <a:noFill/>
        <a:ln w="25400">
          <a:noFill/>
        </a:ln>
      </c:spPr>
    </c:plotArea>
    <c:plotVisOnly val="1"/>
    <c:dispBlanksAs val="gap"/>
    <c:showDLblsOverMax val="0"/>
  </c:chart>
  <c:spPr>
    <a:noFill/>
  </c:spPr>
  <c:txPr>
    <a:bodyPr/>
    <a:lstStyle/>
    <a:p>
      <a:pPr>
        <a:defRPr sz="800">
          <a:latin typeface="Noto Sans JP" panose="020B0200000000000000" pitchFamily="50" charset="-128"/>
          <a:ea typeface="Noto Sans JP" panose="020B0200000000000000" pitchFamily="50" charset="-128"/>
        </a:defRPr>
      </a:pPr>
      <a:endParaRPr lang="ja-JP"/>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dirty="0"/>
              <a:t>Click-</a:t>
            </a:r>
            <a:r>
              <a:rPr kumimoji="1" lang="ja-JP" altLang="en-US"/>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a:p>
        </p:txBody>
      </p:sp>
    </p:spTree>
    <p:extLst>
      <p:ext uri="{BB962C8B-B14F-4D97-AF65-F5344CB8AC3E}">
        <p14:creationId xmlns:p14="http://schemas.microsoft.com/office/powerpoint/2010/main" val="2914167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a:effectLst/>
                <a:latin typeface="Noto Sans JP" panose="020B0200000000000000" pitchFamily="50" charset="-128"/>
                <a:ea typeface="Noto Sans JP" panose="020B0200000000000000" pitchFamily="50" charset="-128"/>
                <a:cs typeface="Times New Roman" panose="02020603050405020304" pitchFamily="18" charset="0"/>
              </a:rPr>
              <a:t>縦波と横波の違いを確認しましょう。</a:t>
            </a:r>
            <a:endParaRPr lang="en-US" altLang="ja-JP" sz="1200" kern="100" dirty="0">
              <a:effectLst/>
              <a:latin typeface="Noto Sans JP" panose="020B0200000000000000" pitchFamily="50" charset="-128"/>
              <a:ea typeface="Noto Sans JP" panose="020B02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latin typeface="Noto Sans JP" panose="020B0200000000000000" pitchFamily="50" charset="-128"/>
              <a:ea typeface="Noto Sans JP" panose="020B0200000000000000" pitchFamily="50" charset="-128"/>
              <a:cs typeface="Times New Roman" panose="02020603050405020304" pitchFamily="18" charset="0"/>
            </a:endParaRPr>
          </a:p>
          <a:p>
            <a:r>
              <a:rPr lang="ja-JP" altLang="ja-JP" sz="14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左のアニメーションは粒子が左右に振動しながら右の方へ伝搬していく様子を示しています。</a:t>
            </a:r>
            <a:endParaRPr lang="en-US" altLang="ja-JP" sz="14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4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粒子の振動方向と波の伝搬方向が一致しているので縦波です。</a:t>
            </a:r>
            <a:endParaRPr lang="ja-JP" altLang="ja-JP" sz="14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4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4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右のアニメーションは水面に小石を落とした時に発生した波が伝搬してく様子を示しています。</a:t>
            </a:r>
            <a:endParaRPr lang="ja-JP" altLang="ja-JP" sz="14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lgn="l"/>
            <a:r>
              <a:rPr lang="ja-JP" altLang="ja-JP" sz="14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水面は上下に振動していますが波が伝搬していく方向は水面に平行な方向です。</a:t>
            </a:r>
            <a:endParaRPr lang="en-US" altLang="ja-JP" sz="14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lgn="l"/>
            <a:r>
              <a:rPr lang="ja-JP" altLang="ja-JP" sz="14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つまり、水面の振動方向が伝搬方向に直交する方向なので横波です。</a:t>
            </a:r>
            <a:endParaRPr kumimoji="1" lang="ja-JP" altLang="en-US" sz="1400">
              <a:latin typeface="Noto Sans JP" panose="020B0200000000000000" pitchFamily="50" charset="-128"/>
              <a:ea typeface="Noto Sans JP" panose="020B0200000000000000" pitchFamily="50"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dirty="0"/>
              <a:t>Click-</a:t>
            </a:r>
            <a:r>
              <a:rPr kumimoji="1" lang="ja-JP" altLang="en-US"/>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10</a:t>
            </a:fld>
            <a:endParaRPr lang="ja-JP" altLang="en-US"/>
          </a:p>
        </p:txBody>
      </p:sp>
    </p:spTree>
    <p:extLst>
      <p:ext uri="{BB962C8B-B14F-4D97-AF65-F5344CB8AC3E}">
        <p14:creationId xmlns:p14="http://schemas.microsoft.com/office/powerpoint/2010/main" val="2861204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30C5-5286-E6E3-EA71-0475674C1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41E7F5-65F4-8A4B-0D4B-CAFA5A85CC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73C477-CB22-5342-912D-35E54D08105D}"/>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粒子の振動方向と波の伝搬方向が一致しているものを縦波、</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粒子の振動方向が伝搬方向に直交する方向になる波を横波といいます。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水中を伝わる音波は一般に縦波ですが、例えば水面に生じる表面波は横波の一例です。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B59C737-B065-E093-3EBA-18675956026E}"/>
              </a:ext>
            </a:extLst>
          </p:cNvPr>
          <p:cNvSpPr>
            <a:spLocks noGrp="1"/>
          </p:cNvSpPr>
          <p:nvPr>
            <p:ph type="sldNum" sz="quarter" idx="5"/>
          </p:nvPr>
        </p:nvSpPr>
        <p:spPr/>
        <p:txBody>
          <a:bodyPr/>
          <a:lstStyle/>
          <a:p>
            <a:fld id="{FE831C0A-5051-4834-9291-3A4CD8D534EF}" type="slidenum">
              <a:rPr lang="ja-JP" altLang="en-US" smtClean="0"/>
              <a:pPr/>
              <a:t>11</a:t>
            </a:fld>
            <a:endParaRPr lang="ja-JP" altLang="en-US"/>
          </a:p>
        </p:txBody>
      </p:sp>
    </p:spTree>
    <p:extLst>
      <p:ext uri="{BB962C8B-B14F-4D97-AF65-F5344CB8AC3E}">
        <p14:creationId xmlns:p14="http://schemas.microsoft.com/office/powerpoint/2010/main" val="2144637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84FB1-EAE5-3D29-5BFE-DC03BE08CF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E83DA7-86EA-2362-CD55-1BC80D8877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835C5D-DFA0-E23D-7C31-C952B696C819}"/>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技術的な話をする際には、言葉の持つ意味を明確にしておくことが大切です。ここでは、超音波の特徴を表すパラメータについてお話しします。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音は縦波ですが、縦波をうまく書くのは大変なので、</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横波のような書き方をすることが多いです。この場合、横軸は波の伝搬方向を、縦軸は粒子の変位の大きさを表しています。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密と密が繰り返し生じる際の間隔を波長と呼びます。この図はある瞬間における波を表していますが、</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次の図に示すように、超音波はどんどん伝搬していく波です。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ここで観測者がいて、密が来る回数を数えているとします。</a:t>
            </a:r>
            <a:r>
              <a:rPr lang="en-US" altLang="ja-JP" sz="1800" kern="0" dirty="0">
                <a:solidFill>
                  <a:srgbClr val="000000"/>
                </a:solidFill>
                <a:effectLst/>
                <a:latin typeface="ＭＳ Ｐゴシック" panose="020B0600070205080204" pitchFamily="34" charset="-128"/>
                <a:cs typeface="ＭＳ Ｐゴシック" panose="020B0600070205080204" pitchFamily="34" charset="-128"/>
              </a:rPr>
              <a:t>1</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秒間に何回密が来る</a:t>
            </a:r>
            <a:r>
              <a:rPr lang="ja-JP" altLang="ja-JP" sz="1800" kern="0">
                <a:effectLst/>
                <a:ea typeface="ＭＳ Ｐゴシック" panose="020B0600070205080204" pitchFamily="34" charset="-128"/>
                <a:cs typeface="ＭＳ Ｐゴシック" panose="020B0600070205080204" pitchFamily="34" charset="-128"/>
              </a:rPr>
              <a:t>か、その</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回数を周波数、密が来る間隔を周期と呼びます。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超音波の音速は、</a:t>
            </a:r>
            <a:r>
              <a:rPr lang="en-US" altLang="ja-JP" sz="1800" kern="0" dirty="0">
                <a:solidFill>
                  <a:srgbClr val="FF0000"/>
                </a:solidFill>
                <a:effectLst/>
                <a:latin typeface="ＭＳ Ｐゴシック" panose="020B0600070205080204" pitchFamily="34" charset="-128"/>
                <a:cs typeface="ＭＳ Ｐゴシック" panose="020B0600070205080204" pitchFamily="34" charset="-128"/>
              </a:rPr>
              <a:t>1</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秒間</a:t>
            </a:r>
            <a:r>
              <a:rPr lang="ja-JP" altLang="en-US" sz="1800" kern="0">
                <a:solidFill>
                  <a:srgbClr val="FF0000"/>
                </a:solidFill>
                <a:effectLst/>
                <a:ea typeface="ＭＳ Ｐゴシック" panose="020B0600070205080204" pitchFamily="34" charset="-128"/>
                <a:cs typeface="ＭＳ Ｐゴシック" panose="020B0600070205080204" pitchFamily="34" charset="-128"/>
              </a:rPr>
              <a:t>に</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進む距離で計算できるので、</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周波数ｆと波長λを使ってこの式で求めることができます。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E15688B6-2311-B753-2282-7CF09C61391E}"/>
              </a:ext>
            </a:extLst>
          </p:cNvPr>
          <p:cNvSpPr>
            <a:spLocks noGrp="1"/>
          </p:cNvSpPr>
          <p:nvPr>
            <p:ph type="sldNum" sz="quarter" idx="5"/>
          </p:nvPr>
        </p:nvSpPr>
        <p:spPr/>
        <p:txBody>
          <a:bodyPr/>
          <a:lstStyle/>
          <a:p>
            <a:fld id="{FE831C0A-5051-4834-9291-3A4CD8D534EF}" type="slidenum">
              <a:rPr lang="ja-JP" altLang="en-US" smtClean="0"/>
              <a:pPr/>
              <a:t>12</a:t>
            </a:fld>
            <a:endParaRPr lang="ja-JP" altLang="en-US"/>
          </a:p>
        </p:txBody>
      </p:sp>
    </p:spTree>
    <p:extLst>
      <p:ext uri="{BB962C8B-B14F-4D97-AF65-F5344CB8AC3E}">
        <p14:creationId xmlns:p14="http://schemas.microsoft.com/office/powerpoint/2010/main" val="1964079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671D4-AB67-05E0-7B50-95C970C78A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5ED55B-0578-7A0C-AB0B-15A6B552BC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EF2C46-58B7-81A5-1001-4467E0479BBD}"/>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音波の特徴として、音がどれだけ持続するかを表すパラメータがあります。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振動がずっと持続する波を連続波と言います、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これに対し、振動が一過性で持続時間が短い波をパルス波と呼びます。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超音波診断装置では、パルス波を発生し、その反射信号が帰ってくる時間を分析して画像を作ります。パルス幅が異なるパルスが使われますのでその違いも考えてみましょう。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一番上が連続波の時間波形と、周波数スペクトルです。時間波形を可聴音としてスピーカーで鳴らしています。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r>
              <a:rPr kumimoji="1" lang="en-US" altLang="ja-JP" sz="1800" dirty="0"/>
              <a:t> :</a:t>
            </a:r>
            <a:r>
              <a:rPr kumimoji="1" lang="ja-JP" altLang="en-US" sz="1800"/>
              <a:t>ムービー再生</a:t>
            </a:r>
            <a:endParaRPr kumimoji="1" lang="en-US" altLang="ja-JP" sz="1800" dirty="0">
              <a:effectLst/>
              <a:latin typeface="ＭＳ Ｐゴシック" panose="020B0600070205080204" pitchFamily="34" charset="-128"/>
              <a:ea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波形が正弦波の連続波の場合、その周波数スペクトルは右</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図に示すようになります。このグラフの横軸は周波数で、連続波が基本周波数の成分のみを持つことを示しています。絶対音感のある方は音階も直ぐわかるでしょう。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その下の３つの波形はパルス波で、それぞれ、２６波、３波、１波の波が出て</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つのパルスが終わります。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r>
              <a:rPr kumimoji="1" lang="en-US" altLang="ja-JP" sz="1800" dirty="0"/>
              <a:t> :</a:t>
            </a:r>
            <a:r>
              <a:rPr kumimoji="1" lang="ja-JP" altLang="en-US" sz="1800"/>
              <a:t>ムービー再生</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２６波の場合、同じ高さの音がブツブツと切れて聞こえています。周波数スペクトルを見ると、基本周波数を中心に幅が少し広がっています。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３波、１波と波数を減らしていくと、周波数スペクトルの中心は変わりませんが、幅が広がっていきます。耳に聞こえる音はどうでしょう。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r>
              <a:rPr kumimoji="1" lang="en-US" altLang="ja-JP" sz="1800" dirty="0"/>
              <a:t> :</a:t>
            </a:r>
            <a:r>
              <a:rPr kumimoji="1" lang="ja-JP" altLang="en-US" sz="1800"/>
              <a:t>ムービー再生</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数が減っていくと、だんだん音階がわからなくなっていきませんか？これは、パルスの時間幅が狭くなるにつれて周波数スペクトルの幅が広がり、いろいろな音階の音が含まれるためです。一般に時間幅と周波数スペクトルの幅は、反比例の関係があ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7322D4F5-B19C-B415-E7B9-89EDFA555FDD}"/>
              </a:ext>
            </a:extLst>
          </p:cNvPr>
          <p:cNvSpPr>
            <a:spLocks noGrp="1"/>
          </p:cNvSpPr>
          <p:nvPr>
            <p:ph type="sldNum" sz="quarter" idx="5"/>
          </p:nvPr>
        </p:nvSpPr>
        <p:spPr/>
        <p:txBody>
          <a:bodyPr/>
          <a:lstStyle/>
          <a:p>
            <a:fld id="{FE831C0A-5051-4834-9291-3A4CD8D534EF}" type="slidenum">
              <a:rPr lang="ja-JP" altLang="en-US" smtClean="0"/>
              <a:pPr/>
              <a:t>13</a:t>
            </a:fld>
            <a:endParaRPr lang="ja-JP" altLang="en-US"/>
          </a:p>
        </p:txBody>
      </p:sp>
    </p:spTree>
    <p:extLst>
      <p:ext uri="{BB962C8B-B14F-4D97-AF65-F5344CB8AC3E}">
        <p14:creationId xmlns:p14="http://schemas.microsoft.com/office/powerpoint/2010/main" val="536197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8AF3B-E679-1D6F-BB8C-8544405516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E698A5-9EFB-2424-EAD0-5335244AD0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BEEA31-E12A-4E00-F660-03BC0886EB3F}"/>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超音波診断装置は、超音波で身体の中を可視化する装置です。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例えば、超音波診断で最も基本的な</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を作る場合、プローブでパルス超音波を発生し、生体中を伝搬するパルスが生体内の臓器の界面で反射して戻ってきたエコー信号を再びプローブで受信します。この動画に示すように、送信と受信を走査しながら繰り返すことにより、生体の断層像が得られ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あと、波動に特徴的な現象である反射、屈折、減衰に関するお話をします。先ほども触れたように、音波と電磁波は、伝わっていく原理は全く異なりますが、波動であるという点では同じなので、両方とも反射・透過、屈折、減衰を生じ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E535D842-DCB5-FD4E-2F5B-85331451823C}"/>
              </a:ext>
            </a:extLst>
          </p:cNvPr>
          <p:cNvSpPr>
            <a:spLocks noGrp="1"/>
          </p:cNvSpPr>
          <p:nvPr>
            <p:ph type="sldNum" sz="quarter" idx="5"/>
          </p:nvPr>
        </p:nvSpPr>
        <p:spPr/>
        <p:txBody>
          <a:bodyPr/>
          <a:lstStyle/>
          <a:p>
            <a:fld id="{FE831C0A-5051-4834-9291-3A4CD8D534EF}" type="slidenum">
              <a:rPr lang="ja-JP" altLang="en-US" smtClean="0"/>
              <a:pPr/>
              <a:t>14</a:t>
            </a:fld>
            <a:endParaRPr lang="ja-JP" altLang="en-US"/>
          </a:p>
        </p:txBody>
      </p:sp>
    </p:spTree>
    <p:extLst>
      <p:ext uri="{BB962C8B-B14F-4D97-AF65-F5344CB8AC3E}">
        <p14:creationId xmlns:p14="http://schemas.microsoft.com/office/powerpoint/2010/main" val="75500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9A9B3-59CB-557F-48DA-62B6E57E976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F611FC-E824-D60D-EAA7-A93330DBD62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C85385-C289-337B-95A3-449ABC9717E1}"/>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さて今までは、超音波が一様な媒質中を伝搬することを考えてきました。ここでは少し複雑な条件として、</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音速が異なる</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つの媒質が存在し、</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その境界面に超音波が斜めに入射する場合を考えましょう。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もし、</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つの物質の音速</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が同じである場合、</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音はまっすぐ進みます。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しかし、２つの物質の境界では反射が起きます。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このとき、入射角θ</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I</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と反射角θ</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r</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は同じになりますね。これは、入射波も反射波も音速が同じ媒質</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の内部を伝搬するためと考えられます。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それでは音速が異なる媒質を伝わる透過波はどうなるでしょう？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この時起きる現象については、皆さんがよく目にする光の屈折で考えてみましょう。</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8FB6C14-0149-FCA8-1DE6-DDFFEB80E997}"/>
              </a:ext>
            </a:extLst>
          </p:cNvPr>
          <p:cNvSpPr>
            <a:spLocks noGrp="1"/>
          </p:cNvSpPr>
          <p:nvPr>
            <p:ph type="sldNum" sz="quarter" idx="5"/>
          </p:nvPr>
        </p:nvSpPr>
        <p:spPr/>
        <p:txBody>
          <a:bodyPr/>
          <a:lstStyle/>
          <a:p>
            <a:fld id="{FE831C0A-5051-4834-9291-3A4CD8D534EF}" type="slidenum">
              <a:rPr lang="ja-JP" altLang="en-US" smtClean="0"/>
              <a:pPr/>
              <a:t>15</a:t>
            </a:fld>
            <a:endParaRPr lang="ja-JP" altLang="en-US"/>
          </a:p>
        </p:txBody>
      </p:sp>
    </p:spTree>
    <p:extLst>
      <p:ext uri="{BB962C8B-B14F-4D97-AF65-F5344CB8AC3E}">
        <p14:creationId xmlns:p14="http://schemas.microsoft.com/office/powerpoint/2010/main" val="2136881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1FA92-D00E-1D09-A00B-132D339AD7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C1C8B9-7ADB-3FBC-2768-EA91852724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614F85-347F-E94C-7D20-245ABE766587}"/>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同じ波動である光の屈折に関するおさらいです。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水を満たしたコップに鉛筆を刺すと、水面で鉛筆が折れ曲がって見えます。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これは、水中の光の速度が空中より遅いことによって起きる現象です。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幅のある光が水面に斜め入射する場合を考えます。</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’は空中を伝搬する光の波面であり光は波面に垂直な方向に進みます。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これに対し、水中の</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光の速度</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は空中よりも遅いので、水中を進む光の波面</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B-B</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’はこのように傾きます。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その結果、波面に垂直な光の進行方向はこのように曲がることになります。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12F3FE44-98CB-B35C-75A0-95678C2C0818}"/>
              </a:ext>
            </a:extLst>
          </p:cNvPr>
          <p:cNvSpPr>
            <a:spLocks noGrp="1"/>
          </p:cNvSpPr>
          <p:nvPr>
            <p:ph type="sldNum" sz="quarter" idx="5"/>
          </p:nvPr>
        </p:nvSpPr>
        <p:spPr/>
        <p:txBody>
          <a:bodyPr/>
          <a:lstStyle/>
          <a:p>
            <a:fld id="{FE831C0A-5051-4834-9291-3A4CD8D534EF}" type="slidenum">
              <a:rPr lang="ja-JP" altLang="en-US" smtClean="0"/>
              <a:pPr/>
              <a:t>16</a:t>
            </a:fld>
            <a:endParaRPr lang="ja-JP" altLang="en-US"/>
          </a:p>
        </p:txBody>
      </p:sp>
    </p:spTree>
    <p:extLst>
      <p:ext uri="{BB962C8B-B14F-4D97-AF65-F5344CB8AC3E}">
        <p14:creationId xmlns:p14="http://schemas.microsoft.com/office/powerpoint/2010/main" val="462481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DC034-8461-5178-224D-B71B5731C05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FF45A6C-BDCA-C21F-DA3F-90213A08FA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7422B7-144A-7CF1-765A-CB9D3A8DAD8A}"/>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さて、ふたたび超音波の場合を考えましょう。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２つの媒質の音速が同じ場合、音はまっすぐ進みますが、</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両者の音速が異なる場には、光と同様に屈折が起き、屈折角は音速の違いに応じて入射角と違う値になります。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C19301A3-956B-0D05-9617-80BF782D5EA0}"/>
              </a:ext>
            </a:extLst>
          </p:cNvPr>
          <p:cNvSpPr>
            <a:spLocks noGrp="1"/>
          </p:cNvSpPr>
          <p:nvPr>
            <p:ph type="sldNum" sz="quarter" idx="5"/>
          </p:nvPr>
        </p:nvSpPr>
        <p:spPr/>
        <p:txBody>
          <a:bodyPr/>
          <a:lstStyle/>
          <a:p>
            <a:fld id="{FE831C0A-5051-4834-9291-3A4CD8D534EF}" type="slidenum">
              <a:rPr lang="ja-JP" altLang="en-US" smtClean="0"/>
              <a:pPr/>
              <a:t>17</a:t>
            </a:fld>
            <a:endParaRPr lang="ja-JP" altLang="en-US"/>
          </a:p>
        </p:txBody>
      </p:sp>
    </p:spTree>
    <p:extLst>
      <p:ext uri="{BB962C8B-B14F-4D97-AF65-F5344CB8AC3E}">
        <p14:creationId xmlns:p14="http://schemas.microsoft.com/office/powerpoint/2010/main" val="16297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E14D5-C382-FA4B-7966-855757DD6D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CE0B447-3255-E7BD-B831-3DB2252878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13DAD9-0691-DCE5-BC57-F7CA725E6A03}"/>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それでは、境界面に音波が垂直に入射した場合にはどうなるでしょう。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この場合には屈折は起きず、一部が反射、一部が透過する現象が起きます。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超音波診断装置は反射を画像化しますから、どの程度の反射がおきるのかが重要です。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という固有音響インピーダンスをもつ媒質から</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という固有音響インピーダンスを持つ媒質に超音波が垂直に入射する様子を示しています。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反射率は、媒質の固有音響インピーダンスの差で決まります。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固有音響インピーダンスは、媒質の密度と音速の積で計算されます。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左側では密度が同じで音速が少しだけ違っている場合です。この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を代入して求めた反射率は、</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約</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と計算されます。入射した超音波の約</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が反射しますが、ほとんどが透過することを示しています。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これに対し右側の場合では、密度も音速も</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Z1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と大きく異なります。この場合、</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反射率の計算値は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-0.99954</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…となり、入射超音波のほとんどが反射されることになります。これは、水と空気の界面を表す条件です。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18A3C89E-523C-BAD8-F3E2-4956080FD60E}"/>
              </a:ext>
            </a:extLst>
          </p:cNvPr>
          <p:cNvSpPr>
            <a:spLocks noGrp="1"/>
          </p:cNvSpPr>
          <p:nvPr>
            <p:ph type="sldNum" sz="quarter" idx="5"/>
          </p:nvPr>
        </p:nvSpPr>
        <p:spPr/>
        <p:txBody>
          <a:bodyPr/>
          <a:lstStyle/>
          <a:p>
            <a:fld id="{FE831C0A-5051-4834-9291-3A4CD8D534EF}" type="slidenum">
              <a:rPr lang="ja-JP" altLang="en-US" smtClean="0"/>
              <a:pPr/>
              <a:t>18</a:t>
            </a:fld>
            <a:endParaRPr lang="ja-JP" altLang="en-US"/>
          </a:p>
        </p:txBody>
      </p:sp>
    </p:spTree>
    <p:extLst>
      <p:ext uri="{BB962C8B-B14F-4D97-AF65-F5344CB8AC3E}">
        <p14:creationId xmlns:p14="http://schemas.microsoft.com/office/powerpoint/2010/main" val="22616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E9C41-B264-7E4C-58F7-5F6AF6229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BB65FA-8F19-D39D-EE18-7F744DDB5B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5CF13EF-AD02-5914-52C2-DA6C8DFB5940}"/>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減衰は、物体に入射したエネルギーが吸収、散乱、拡散などにより減弱し、外部に出て行かなくなることを言います。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生体内における超音波の減衰は一般に周波数に比例して増加することが知られています。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周波数が高くなり組織の振動回数が増えると摩擦による吸収が増えることがひとつの原因です。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835B922-8352-C42E-60B5-06B1C4B6B68C}"/>
              </a:ext>
            </a:extLst>
          </p:cNvPr>
          <p:cNvSpPr>
            <a:spLocks noGrp="1"/>
          </p:cNvSpPr>
          <p:nvPr>
            <p:ph type="sldNum" sz="quarter" idx="5"/>
          </p:nvPr>
        </p:nvSpPr>
        <p:spPr/>
        <p:txBody>
          <a:bodyPr/>
          <a:lstStyle/>
          <a:p>
            <a:fld id="{FE831C0A-5051-4834-9291-3A4CD8D534EF}" type="slidenum">
              <a:rPr lang="ja-JP" altLang="en-US" smtClean="0"/>
              <a:pPr/>
              <a:t>19</a:t>
            </a:fld>
            <a:endParaRPr lang="ja-JP" altLang="en-US"/>
          </a:p>
        </p:txBody>
      </p:sp>
    </p:spTree>
    <p:extLst>
      <p:ext uri="{BB962C8B-B14F-4D97-AF65-F5344CB8AC3E}">
        <p14:creationId xmlns:p14="http://schemas.microsoft.com/office/powerpoint/2010/main" val="1616147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600">
                <a:effectLst/>
                <a:latin typeface="Noto Sans JP" panose="020B0200000000000000" pitchFamily="50" charset="-128"/>
                <a:ea typeface="Noto Sans JP" panose="020B0200000000000000" pitchFamily="50" charset="-128"/>
                <a:cs typeface="ＭＳ Ｐゴシック" panose="020B0600070205080204" pitchFamily="34" charset="-128"/>
              </a:rPr>
              <a:t>超音波の基本原理について解説します。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dirty="0"/>
              <a:t>Click-</a:t>
            </a:r>
            <a:r>
              <a:rPr kumimoji="1" lang="ja-JP" altLang="en-US"/>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a:p>
        </p:txBody>
      </p:sp>
    </p:spTree>
    <p:extLst>
      <p:ext uri="{BB962C8B-B14F-4D97-AF65-F5344CB8AC3E}">
        <p14:creationId xmlns:p14="http://schemas.microsoft.com/office/powerpoint/2010/main" val="880803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E2AD7-A4CC-8F74-889A-808FA44CC2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43436B-4DAE-DDEE-5CE7-0BBFAC4FE75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5E4183-C03B-B531-78EF-4C45B1F790D1}"/>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ここでは超音波の減衰について考えます。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均質な減衰媒体がある場合、その厚さに依存して吸収が増加するのは簡単に予想できますが、問題は減衰がどのような式で表されるかです。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光を吸収する板ガラスを考えてみましょう。ガラスが</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80%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の光を透過させる場合、</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枚重ねると透過光はどうなるでしょう。</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下がるので、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ではありませんね。</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0.8</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0.8</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どんどん重ねて</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枚重ねると全てかけ算になりますので、透過光の減衰は累乗で効いてくることがわかります。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累乗の底を</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に直すとこのような式になります。ここで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は減衰物質の厚さを表します。αは物質や超音波の特性で決まる定数であり、減衰係数と呼ばれます。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AFF6251D-050D-549E-71E8-D3A608FC9ECB}"/>
              </a:ext>
            </a:extLst>
          </p:cNvPr>
          <p:cNvSpPr>
            <a:spLocks noGrp="1"/>
          </p:cNvSpPr>
          <p:nvPr>
            <p:ph type="sldNum" sz="quarter" idx="5"/>
          </p:nvPr>
        </p:nvSpPr>
        <p:spPr/>
        <p:txBody>
          <a:bodyPr/>
          <a:lstStyle/>
          <a:p>
            <a:fld id="{FE831C0A-5051-4834-9291-3A4CD8D534EF}" type="slidenum">
              <a:rPr lang="ja-JP" altLang="en-US" smtClean="0"/>
              <a:pPr/>
              <a:t>20</a:t>
            </a:fld>
            <a:endParaRPr lang="ja-JP" altLang="en-US"/>
          </a:p>
        </p:txBody>
      </p:sp>
    </p:spTree>
    <p:extLst>
      <p:ext uri="{BB962C8B-B14F-4D97-AF65-F5344CB8AC3E}">
        <p14:creationId xmlns:p14="http://schemas.microsoft.com/office/powerpoint/2010/main" val="2901374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D136D-725D-505C-69EF-B9F41D6A2B3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6DC33-F350-82AC-BB69-00B8B612CD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EC9750-0573-0DBD-3B00-DA47C14FB928}"/>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超音波診断を考えた場合に、減衰がどの程度の影響を及ぼすか考えて見ましょう。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例えば肝臓などの軟組織では、周波数</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MHz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の超音波の減衰係数αは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0.125</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1/8</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超音波の振幅</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と伝搬距離の関係を図にしたのがこのグラフです。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減衰は累乗で効いてくると言いましたが、例えば超音波が</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8cm</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伝搬すると信号</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の振幅</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に減衰します。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エコー信号が体表まで同じ距離を伝搬して戻ってくることを考えると</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まで減衰することになります。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このように超音波の減衰は、得られる超音波診断画像に大きな影響を与えるので、これをうまく補正することは超音波診断装置の重要な機能のひとつです。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48E1CD8-7448-E9C9-7E30-B045A24D51B6}"/>
              </a:ext>
            </a:extLst>
          </p:cNvPr>
          <p:cNvSpPr>
            <a:spLocks noGrp="1"/>
          </p:cNvSpPr>
          <p:nvPr>
            <p:ph type="sldNum" sz="quarter" idx="5"/>
          </p:nvPr>
        </p:nvSpPr>
        <p:spPr/>
        <p:txBody>
          <a:bodyPr/>
          <a:lstStyle/>
          <a:p>
            <a:fld id="{FE831C0A-5051-4834-9291-3A4CD8D534EF}" type="slidenum">
              <a:rPr lang="ja-JP" altLang="en-US" smtClean="0"/>
              <a:pPr/>
              <a:t>21</a:t>
            </a:fld>
            <a:endParaRPr lang="ja-JP" altLang="en-US"/>
          </a:p>
        </p:txBody>
      </p:sp>
    </p:spTree>
    <p:extLst>
      <p:ext uri="{BB962C8B-B14F-4D97-AF65-F5344CB8AC3E}">
        <p14:creationId xmlns:p14="http://schemas.microsoft.com/office/powerpoint/2010/main" val="1766823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5482C-C931-65DC-737D-887A5D7CC5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03B36B3-D93D-0EAE-2E3F-6723004DBD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4AA0043-29AE-1AC9-6283-C804FCA73C47}"/>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これまでの解説で説明したパラメータはこのようになります。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上の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6</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つが超音波の特徴を表す</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パラメーター</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下の</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つは超音波が伝搬する媒質の特徴を表す</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パラメーター</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F8702787-F632-98F5-20E7-1CB29C92ADA1}"/>
              </a:ext>
            </a:extLst>
          </p:cNvPr>
          <p:cNvSpPr>
            <a:spLocks noGrp="1"/>
          </p:cNvSpPr>
          <p:nvPr>
            <p:ph type="sldNum" sz="quarter" idx="5"/>
          </p:nvPr>
        </p:nvSpPr>
        <p:spPr/>
        <p:txBody>
          <a:bodyPr/>
          <a:lstStyle/>
          <a:p>
            <a:fld id="{FE831C0A-5051-4834-9291-3A4CD8D534EF}" type="slidenum">
              <a:rPr lang="ja-JP" altLang="en-US" smtClean="0"/>
              <a:pPr/>
              <a:t>22</a:t>
            </a:fld>
            <a:endParaRPr lang="ja-JP" altLang="en-US"/>
          </a:p>
        </p:txBody>
      </p:sp>
    </p:spTree>
    <p:extLst>
      <p:ext uri="{BB962C8B-B14F-4D97-AF65-F5344CB8AC3E}">
        <p14:creationId xmlns:p14="http://schemas.microsoft.com/office/powerpoint/2010/main" val="3152734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F7508-0ADD-5AC9-78D7-4DAECEA64E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30FDFB-CF5F-D248-3B6F-503FE149D9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D7815-CAA0-E721-EE4F-425EFCA420EE}"/>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「超音波とは」というお話しをしてきました。</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超音波診断装置が使う超音波とＣＴやＭＲＩが使う電磁波が持つ波動としての共通点を示し。</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次に、２つの波動が持つ異なる点について述べました。</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最後に、超音波の基本的な性質として、生体のなかで生じる反射・屈折・減衰などについて述べました。</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超音波診断装置は生体内を伝わる超音波の反射波を可視化する装置です。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各論に入る前に超音波の基本特性を押さえておくことは、超音波診断装置を使いこなす上で役立つと思います。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終了＞</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EF31B1C5-AB72-4656-39B6-92DC0BBBB4E4}"/>
              </a:ext>
            </a:extLst>
          </p:cNvPr>
          <p:cNvSpPr>
            <a:spLocks noGrp="1"/>
          </p:cNvSpPr>
          <p:nvPr>
            <p:ph type="sldNum" sz="quarter" idx="5"/>
          </p:nvPr>
        </p:nvSpPr>
        <p:spPr/>
        <p:txBody>
          <a:bodyPr/>
          <a:lstStyle/>
          <a:p>
            <a:fld id="{FE831C0A-5051-4834-9291-3A4CD8D534EF}" type="slidenum">
              <a:rPr lang="ja-JP" altLang="en-US" smtClean="0"/>
              <a:pPr/>
              <a:t>23</a:t>
            </a:fld>
            <a:endParaRPr lang="ja-JP" altLang="en-US"/>
          </a:p>
        </p:txBody>
      </p:sp>
    </p:spTree>
    <p:extLst>
      <p:ext uri="{BB962C8B-B14F-4D97-AF65-F5344CB8AC3E}">
        <p14:creationId xmlns:p14="http://schemas.microsoft.com/office/powerpoint/2010/main" val="1793716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24</a:t>
            </a:fld>
            <a:endParaRPr lang="ja-JP" altLang="en-US"/>
          </a:p>
        </p:txBody>
      </p:sp>
    </p:spTree>
    <p:extLst>
      <p:ext uri="{BB962C8B-B14F-4D97-AF65-F5344CB8AC3E}">
        <p14:creationId xmlns:p14="http://schemas.microsoft.com/office/powerpoint/2010/main" val="199673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私たちの身体は光の強い散乱体であり、入射した光はいろいろな方向に散乱されてしまうため、光を捉える眼では体の中を見ることができません。</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kumimoji="1" lang="en-US" altLang="ja-JP" sz="1800" dirty="0"/>
          </a:p>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光では見えないものの内部を知りたいときには、音も使うことができます。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kumimoji="1" lang="en-US" altLang="ja-JP" sz="1800" dirty="0"/>
          </a:p>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例えばスイカです。プロの方は、スイカを手でたたいたときにスイカが生じる音を聞くことで、スイカの出来不出来を判断できるとのことです。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kumimoji="1" lang="en-US" altLang="ja-JP" sz="1800" dirty="0"/>
          </a:p>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お医者さんが胸をポンポンとたたき音を聴いています。これらの方法は打診法と呼ばれます。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打診法と少し違いますが、水道管の音を音聴棒で聞くことで水道の流れが正常かどうかを調べています。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そして、聴診器を使い心臓が拍出する血液が血管の中を流れる音を聞き、異常がないかを診察しています。これらは、対象そのものが出している音を直接聞いている点が違います。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dirty="0"/>
              <a:t>Click-</a:t>
            </a:r>
            <a:r>
              <a:rPr kumimoji="1" lang="ja-JP" altLang="en-US"/>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3</a:t>
            </a:fld>
            <a:endParaRPr lang="ja-JP" altLang="en-US"/>
          </a:p>
        </p:txBody>
      </p:sp>
    </p:spTree>
    <p:extLst>
      <p:ext uri="{BB962C8B-B14F-4D97-AF65-F5344CB8AC3E}">
        <p14:creationId xmlns:p14="http://schemas.microsoft.com/office/powerpoint/2010/main" val="3078988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超音波とは何でしょう？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超音波は人の耳に聞こえない音のことを言います。ここでは左側に音の波形を、右側に周波数を示しています。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一般的にヒトに聞こえる音の周波数の範囲は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から</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と言われています。</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の音の波長は水中で</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75mm</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程度になります。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4</a:t>
            </a:fld>
            <a:endParaRPr lang="ja-JP" altLang="en-US"/>
          </a:p>
        </p:txBody>
      </p:sp>
    </p:spTree>
    <p:extLst>
      <p:ext uri="{BB962C8B-B14F-4D97-AF65-F5344CB8AC3E}">
        <p14:creationId xmlns:p14="http://schemas.microsoft.com/office/powerpoint/2010/main" val="1944444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C93B-63A1-B22B-BDDD-F739662E06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02387E-201A-A76C-2570-B30910360C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3239CD-B6F8-532C-A2EC-C718B84530EF}"/>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超音波とは一般的には「人間には聞こえない高い音」のことを言います。</a:t>
            </a:r>
            <a:b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b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音は周波数</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でその高さ（音階）が決まります。</a:t>
            </a:r>
            <a:b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b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周波数とは、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秒間に何回振動するかを表しており、</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1000</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する音は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1000Hz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又は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1kHz</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音の世界はヒトが聞こえるよりも遙かに広い範囲に広がっています。ヒトに聞こえる周波数は</a:t>
            </a:r>
            <a:r>
              <a:rPr lang="ja-JP" altLang="en-US"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先ほど示したように比較的狭い範囲に限られていますが、</a:t>
            </a:r>
            <a:endParaRPr lang="en-US" altLang="ja-JP" sz="1800" kern="0" dirty="0">
              <a:solidFill>
                <a:srgbClr val="FF0000"/>
              </a:solidFill>
              <a:effectLst/>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水中に生きるクジラやイルカはもっと周波数が高く、帯域が広い音を使って会話をしたり、敵を攻撃したりしています。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水中では、減衰が小さく音が遠くまでを伝わるためです。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こうもりは暗闇の中で飛行するためのレーダーとして超音波を使っています。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空気中では、音、特に周波数の高い音にとっては有利な環境ではないので、ヒトの使える音の周波数範囲は比較的狭い範囲に限られています、</a:t>
            </a:r>
            <a:endParaRPr lang="en-US" altLang="ja-JP" sz="1800" kern="0" dirty="0">
              <a:solidFill>
                <a:srgbClr val="000000"/>
              </a:solidFill>
              <a:effectLst/>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しかし、音の世界はもっと広い周波数範囲に広がっており、超音波診断ではヒト音声の</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1000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倍から</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万倍高い周波数が使われます。</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A0485A2E-A984-2E6E-1CDC-72CBA77B0E60}"/>
              </a:ext>
            </a:extLst>
          </p:cNvPr>
          <p:cNvSpPr>
            <a:spLocks noGrp="1"/>
          </p:cNvSpPr>
          <p:nvPr>
            <p:ph type="sldNum" sz="quarter" idx="5"/>
          </p:nvPr>
        </p:nvSpPr>
        <p:spPr/>
        <p:txBody>
          <a:bodyPr/>
          <a:lstStyle/>
          <a:p>
            <a:fld id="{FE831C0A-5051-4834-9291-3A4CD8D534EF}" type="slidenum">
              <a:rPr lang="ja-JP" altLang="en-US" smtClean="0"/>
              <a:pPr/>
              <a:t>5</a:t>
            </a:fld>
            <a:endParaRPr lang="ja-JP" altLang="en-US"/>
          </a:p>
        </p:txBody>
      </p:sp>
    </p:spTree>
    <p:extLst>
      <p:ext uri="{BB962C8B-B14F-4D97-AF65-F5344CB8AC3E}">
        <p14:creationId xmlns:p14="http://schemas.microsoft.com/office/powerpoint/2010/main" val="1383699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49B54-D0BA-6AA1-C6CB-25FF4A2D88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65617D-5F07-FA85-49DD-281D58191C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4A2110-ADAF-7EFC-4433-21B49D0A8A5C}"/>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ご存知のように、病院ではいろいろな画像診断装置が使われています。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ここには</a:t>
            </a: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つ挙げましたが、そのほとんどはＸ線、ガンマ線、磁界というような、電磁界に分類されるものを使っています。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このなかでは、超音波だけが圧力波を使っています。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電磁波</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は、電流の流れによって生じる電界や磁界の</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変動が伝わる現象で、</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圧力波は物質に力が加わると生じる現象です。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2FB097EE-DC4C-5178-FF61-0B979D5FDC46}"/>
              </a:ext>
            </a:extLst>
          </p:cNvPr>
          <p:cNvSpPr>
            <a:spLocks noGrp="1"/>
          </p:cNvSpPr>
          <p:nvPr>
            <p:ph type="sldNum" sz="quarter" idx="5"/>
          </p:nvPr>
        </p:nvSpPr>
        <p:spPr/>
        <p:txBody>
          <a:bodyPr/>
          <a:lstStyle/>
          <a:p>
            <a:fld id="{FE831C0A-5051-4834-9291-3A4CD8D534EF}" type="slidenum">
              <a:rPr lang="ja-JP" altLang="en-US" smtClean="0"/>
              <a:pPr/>
              <a:t>6</a:t>
            </a:fld>
            <a:endParaRPr lang="ja-JP" altLang="en-US"/>
          </a:p>
        </p:txBody>
      </p:sp>
    </p:spTree>
    <p:extLst>
      <p:ext uri="{BB962C8B-B14F-4D97-AF65-F5344CB8AC3E}">
        <p14:creationId xmlns:p14="http://schemas.microsoft.com/office/powerpoint/2010/main" val="977680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超音波と電磁波はどこが似ていて、どこが違うのでしょう。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似ている点はどちらも波（波動）だということです。波動とは、空間を振動が波として伝わる現象を言い、</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遠方にエネルギーを伝えることができます。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それでは、異なる点はなんでしょう。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音波は機械振動が生じる圧力の変動なので縦波であって、空気や水など圧力を伝える媒質が必要です。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それに対し、</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電磁波は電界や磁界の変動であり、ギターの弦の様な横波で、真空中も伝搬可能です。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同じ波動であると言っても物理的には全く異なる現象です。</a:t>
            </a:r>
            <a:endParaRPr lang="en-US" altLang="ja-JP" sz="1800" kern="0" dirty="0">
              <a:solidFill>
                <a:srgbClr val="000000"/>
              </a:solidFill>
              <a:effectLst/>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ですから、例えば電磁波の伝搬速度は音速の約</a:t>
            </a:r>
            <a:r>
              <a:rPr lang="en-US" altLang="ja-JP" sz="1800" kern="0" dirty="0">
                <a:solidFill>
                  <a:srgbClr val="000000"/>
                </a:solidFill>
                <a:effectLst/>
                <a:ea typeface="ＭＳ Ｐゴシック" panose="020B0600070205080204" pitchFamily="34" charset="-128"/>
                <a:cs typeface="ＭＳ Ｐゴシック" panose="020B0600070205080204" pitchFamily="34" charset="-128"/>
              </a:rPr>
              <a:t>100</a:t>
            </a:r>
            <a:r>
              <a:rPr lang="ja-JP" altLang="ja-JP" sz="1800" kern="0">
                <a:solidFill>
                  <a:srgbClr val="000000"/>
                </a:solidFill>
                <a:effectLst/>
                <a:ea typeface="ＭＳ Ｐゴシック" panose="020B0600070205080204" pitchFamily="34" charset="-128"/>
                <a:cs typeface="ＭＳ Ｐゴシック" panose="020B0600070205080204" pitchFamily="34" charset="-128"/>
              </a:rPr>
              <a:t>万倍大きな値になります。</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7</a:t>
            </a:fld>
            <a:endParaRPr lang="ja-JP" altLang="en-US"/>
          </a:p>
        </p:txBody>
      </p:sp>
    </p:spTree>
    <p:extLst>
      <p:ext uri="{BB962C8B-B14F-4D97-AF65-F5344CB8AC3E}">
        <p14:creationId xmlns:p14="http://schemas.microsoft.com/office/powerpoint/2010/main" val="738996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B1EB4-931A-D9BF-D79D-EE9E039812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BB511F6-E2DA-89CB-8B8D-D2FAC39199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3648A6-FBFC-D1AA-9D45-016ABD19D5C9}"/>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もう少し、詳しく見てみましょう。</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ある物体の端をポンとたたくと、そこにある粒子が少し移動して、その粒子がまた隣の粒子を少し押して…ということを繰り返しながら、密な部分が物体中を伝わっていきます。これが圧力波で、波の伝搬方向に粒子が動くので縦波と呼ばれます。圧力波の伝搬では、このように振動を伝える粒子が必要で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これに対して電磁波とは何でしょう？　</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電界と磁界について考えましょう。電界は電荷が作るフィールド、磁界は磁石が作るフィールドですが、この２つは密接に関連しています。電線の中を電荷が移動する、すなわち電流が流れると、高校のときに習った握りこぶしの関係に従って、電線の周囲に磁界が発生し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ると、その磁界に直交する方向に電界が発生し、これを繰り返しながら伝搬するのが電磁波です。電界も磁界もそれぞれ電荷や磁石があれば真空中であっても形成されるので、音波とは異なり、波動を伝える媒質は不要です。電界や磁界は波の伝搬方向に垂直な方向に形成されるので横波と呼ばれ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波の場合、振動は伝わっていきますが、圧力を伝える粒子自体は振動しているだけで移動しません。電磁波の場合もフィールドの変化は伝わりますが、物質の移動はありません。ですから、波動はエネルギーのみを伝える現象と言え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1A1B3BFF-E14E-13F3-8B63-E08A038CE1F8}"/>
              </a:ext>
            </a:extLst>
          </p:cNvPr>
          <p:cNvSpPr>
            <a:spLocks noGrp="1"/>
          </p:cNvSpPr>
          <p:nvPr>
            <p:ph type="sldNum" sz="quarter" idx="5"/>
          </p:nvPr>
        </p:nvSpPr>
        <p:spPr/>
        <p:txBody>
          <a:bodyPr/>
          <a:lstStyle/>
          <a:p>
            <a:fld id="{FE831C0A-5051-4834-9291-3A4CD8D534EF}" type="slidenum">
              <a:rPr lang="ja-JP" altLang="en-US" smtClean="0"/>
              <a:pPr/>
              <a:t>8</a:t>
            </a:fld>
            <a:endParaRPr lang="ja-JP" altLang="en-US"/>
          </a:p>
        </p:txBody>
      </p:sp>
    </p:spTree>
    <p:extLst>
      <p:ext uri="{BB962C8B-B14F-4D97-AF65-F5344CB8AC3E}">
        <p14:creationId xmlns:p14="http://schemas.microsoft.com/office/powerpoint/2010/main" val="2505058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B2E2C-8ED6-F656-A8AB-093D89AA7A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BE04A0-067D-2E1D-4C53-F04B437133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BD1E7D-BA42-4AF7-FB52-B398BAE1924B}"/>
              </a:ext>
            </a:extLst>
          </p:cNvPr>
          <p:cNvSpPr>
            <a:spLocks noGrp="1"/>
          </p:cNvSpPr>
          <p:nvPr>
            <p:ph type="body" idx="1"/>
          </p:nvPr>
        </p:nvSpPr>
        <p:spPr/>
        <p:txBody>
          <a:bodyPr/>
          <a:lstStyle/>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さて、音の伝搬には圧力を伝えるなにかが必要で電磁波は何もいらないと言いました。論より証拠、実験してみましょう。</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この動画には、アクリルの真空チャンバと真空ポンプ、チャンバ内の圧力を表示する気圧計が見えています。</a:t>
            </a:r>
            <a:endParaRPr lang="en-US" altLang="ja-JP" sz="1800" dirty="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チャンバーの中にはスピーカーとマイクロホンが置かれていて、音を出した状態で真空ポンプがどんどん空気を引いてきます。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ここにある気圧計の針が下がってくるのに伴い、マイクロホンがひろう音の大きさが少しずつ小さくなっていく様子がおわかりいただけますでしょうか。</a:t>
            </a:r>
            <a:endParaRPr lang="en-US" altLang="ja-JP" sz="1800" kern="0" dirty="0">
              <a:solidFill>
                <a:srgbClr val="000000"/>
              </a:solidFill>
              <a:effectLst/>
              <a:ea typeface="ＭＳ Ｐゴシック" panose="020B0600070205080204" pitchFamily="34" charset="-128"/>
              <a:cs typeface="ＭＳ Ｐゴシック" panose="020B0600070205080204" pitchFamily="34" charset="-128"/>
            </a:endParaRPr>
          </a:p>
          <a:p>
            <a:r>
              <a:rPr lang="ja-JP" altLang="ja-JP" sz="1800" kern="0">
                <a:solidFill>
                  <a:srgbClr val="000000"/>
                </a:solidFill>
                <a:effectLst/>
                <a:ea typeface="ＭＳ Ｐゴシック" panose="020B0600070205080204" pitchFamily="34" charset="-128"/>
                <a:cs typeface="ＭＳ Ｐゴシック" panose="020B0600070205080204" pitchFamily="34" charset="-128"/>
              </a:rPr>
              <a:t>しかしチャンバの中の見え方は変わらないので電磁波の一種である光は空気がなくなっても何の影響も受けないことがわかります。</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1A97E1AF-DE2F-DCFD-D240-D95F7FA7C594}"/>
              </a:ext>
            </a:extLst>
          </p:cNvPr>
          <p:cNvSpPr>
            <a:spLocks noGrp="1"/>
          </p:cNvSpPr>
          <p:nvPr>
            <p:ph type="sldNum" sz="quarter" idx="5"/>
          </p:nvPr>
        </p:nvSpPr>
        <p:spPr/>
        <p:txBody>
          <a:bodyPr/>
          <a:lstStyle/>
          <a:p>
            <a:fld id="{FE831C0A-5051-4834-9291-3A4CD8D534EF}" type="slidenum">
              <a:rPr lang="ja-JP" altLang="en-US" smtClean="0"/>
              <a:pPr/>
              <a:t>9</a:t>
            </a:fld>
            <a:endParaRPr lang="ja-JP" altLang="en-US"/>
          </a:p>
        </p:txBody>
      </p:sp>
    </p:spTree>
    <p:extLst>
      <p:ext uri="{BB962C8B-B14F-4D97-AF65-F5344CB8AC3E}">
        <p14:creationId xmlns:p14="http://schemas.microsoft.com/office/powerpoint/2010/main" val="2489558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11.mp4"/><Relationship Id="rId7" Type="http://schemas.openxmlformats.org/officeDocument/2006/relationships/image" Target="../media/image23.png"/><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notesSlide" Target="../notesSlides/notesSlide10.xml"/><Relationship Id="rId5" Type="http://schemas.openxmlformats.org/officeDocument/2006/relationships/slideLayout" Target="../slideLayouts/slideLayout4.xml"/><Relationship Id="rId4" Type="http://schemas.openxmlformats.org/officeDocument/2006/relationships/video" Target="../media/media11.mp4"/></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media" Target="../media/media13.mp4"/><Relationship Id="rId7" Type="http://schemas.openxmlformats.org/officeDocument/2006/relationships/image" Target="../media/image25.png"/><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notesSlide" Target="../notesSlides/notesSlide11.xml"/><Relationship Id="rId5" Type="http://schemas.openxmlformats.org/officeDocument/2006/relationships/slideLayout" Target="../slideLayouts/slideLayout4.xml"/><Relationship Id="rId10" Type="http://schemas.openxmlformats.org/officeDocument/2006/relationships/image" Target="../media/image27.png"/><Relationship Id="rId4" Type="http://schemas.openxmlformats.org/officeDocument/2006/relationships/video" Target="../media/media13.mp4"/><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media" Target="../media/media15.mp4"/><Relationship Id="rId7" Type="http://schemas.openxmlformats.org/officeDocument/2006/relationships/image" Target="../media/image28.png"/><Relationship Id="rId2" Type="http://schemas.openxmlformats.org/officeDocument/2006/relationships/video" Target="../media/media14.mp4"/><Relationship Id="rId1" Type="http://schemas.microsoft.com/office/2007/relationships/media" Target="../media/media14.mp4"/><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video" Target="../media/media15.mp4"/><Relationship Id="rId9" Type="http://schemas.openxmlformats.org/officeDocument/2006/relationships/chart" Target="../charts/chart1.xml"/></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media" Target="../media/media17.mp4"/><Relationship Id="rId7" Type="http://schemas.openxmlformats.org/officeDocument/2006/relationships/image" Target="../media/image30.png"/><Relationship Id="rId2" Type="http://schemas.openxmlformats.org/officeDocument/2006/relationships/video" Target="../media/media16.mp4"/><Relationship Id="rId1" Type="http://schemas.microsoft.com/office/2007/relationships/media" Target="../media/media16.mp4"/><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video" Target="../media/media17.mp4"/></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8.mp4"/><Relationship Id="rId1" Type="http://schemas.microsoft.com/office/2007/relationships/media" Target="../media/media18.mp4"/><Relationship Id="rId5" Type="http://schemas.openxmlformats.org/officeDocument/2006/relationships/image" Target="../media/image3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image" Target="../media/image34.png"/><Relationship Id="rId9"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65.jpg"/><Relationship Id="rId3" Type="http://schemas.openxmlformats.org/officeDocument/2006/relationships/slideLayout" Target="../slideLayouts/slideLayout4.xml"/><Relationship Id="rId7" Type="http://schemas.openxmlformats.org/officeDocument/2006/relationships/image" Target="../media/image64.png"/><Relationship Id="rId2" Type="http://schemas.openxmlformats.org/officeDocument/2006/relationships/video" Target="../media/media19.mp4"/><Relationship Id="rId1" Type="http://schemas.microsoft.com/office/2007/relationships/media" Target="../media/media19.mp4"/><Relationship Id="rId6" Type="http://schemas.openxmlformats.org/officeDocument/2006/relationships/image" Target="../media/image63.png"/><Relationship Id="rId5" Type="http://schemas.openxmlformats.org/officeDocument/2006/relationships/image" Target="../media/image62.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video" Target="../media/media5.mp4"/><Relationship Id="rId13" Type="http://schemas.openxmlformats.org/officeDocument/2006/relationships/image" Target="../media/image10.png"/><Relationship Id="rId3" Type="http://schemas.microsoft.com/office/2007/relationships/media" Target="../media/media3.mp4"/><Relationship Id="rId7" Type="http://schemas.microsoft.com/office/2007/relationships/media" Target="../media/media5.mp4"/><Relationship Id="rId12" Type="http://schemas.openxmlformats.org/officeDocument/2006/relationships/image" Target="../media/image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video" Target="../media/media4.mp4"/><Relationship Id="rId11" Type="http://schemas.openxmlformats.org/officeDocument/2006/relationships/image" Target="../media/image8.png"/><Relationship Id="rId5" Type="http://schemas.microsoft.com/office/2007/relationships/media" Target="../media/media4.mp4"/><Relationship Id="rId15" Type="http://schemas.openxmlformats.org/officeDocument/2006/relationships/image" Target="../media/image12.png"/><Relationship Id="rId10" Type="http://schemas.openxmlformats.org/officeDocument/2006/relationships/notesSlide" Target="../notesSlides/notesSlide3.xml"/><Relationship Id="rId4" Type="http://schemas.openxmlformats.org/officeDocument/2006/relationships/video" Target="../media/media3.mp4"/><Relationship Id="rId9" Type="http://schemas.openxmlformats.org/officeDocument/2006/relationships/slideLayout" Target="../slideLayouts/slideLayout3.xml"/><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8.mp4"/><Relationship Id="rId7" Type="http://schemas.openxmlformats.org/officeDocument/2006/relationships/image" Target="../media/image18.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notesSlide" Target="../notesSlides/notesSlide8.xml"/><Relationship Id="rId5" Type="http://schemas.openxmlformats.org/officeDocument/2006/relationships/slideLayout" Target="../slideLayouts/slideLayout4.xml"/><Relationship Id="rId10" Type="http://schemas.openxmlformats.org/officeDocument/2006/relationships/image" Target="../media/image21.png"/><Relationship Id="rId4" Type="http://schemas.openxmlformats.org/officeDocument/2006/relationships/video" Target="../media/media8.mp4"/><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2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D6EA0-82D5-ECE6-B00F-40EB19432B01}"/>
            </a:ext>
          </a:extLst>
        </p:cNvPr>
        <p:cNvGrpSpPr/>
        <p:nvPr/>
      </p:nvGrpSpPr>
      <p:grpSpPr>
        <a:xfrm>
          <a:off x="0" y="0"/>
          <a:ext cx="0" cy="0"/>
          <a:chOff x="0" y="0"/>
          <a:chExt cx="0" cy="0"/>
        </a:xfrm>
      </p:grpSpPr>
      <p:sp>
        <p:nvSpPr>
          <p:cNvPr id="36" name="四角形: 角を丸くする 35">
            <a:extLst>
              <a:ext uri="{FF2B5EF4-FFF2-40B4-BE49-F238E27FC236}">
                <a16:creationId xmlns:a16="http://schemas.microsoft.com/office/drawing/2014/main" id="{A389A02C-20BD-3CDB-6851-6DABE47AB62A}"/>
              </a:ext>
            </a:extLst>
          </p:cNvPr>
          <p:cNvSpPr>
            <a:spLocks noGrp="1" noRot="1" noMove="1" noResize="1" noEditPoints="1" noAdjustHandles="1" noChangeArrowheads="1" noChangeShapeType="1"/>
          </p:cNvSpPr>
          <p:nvPr/>
        </p:nvSpPr>
        <p:spPr>
          <a:xfrm>
            <a:off x="1050612" y="1366408"/>
            <a:ext cx="16465228" cy="8143352"/>
          </a:xfrm>
          <a:prstGeom prst="roundRect">
            <a:avLst>
              <a:gd name="adj" fmla="val 3181"/>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5824A538-ED3C-8F4C-494E-4896EE61B4AA}"/>
              </a:ext>
            </a:extLst>
          </p:cNvPr>
          <p:cNvSpPr txBox="1">
            <a:spLocks noGrp="1" noRot="1" noMove="1" noResize="1" noEditPoints="1" noAdjustHandles="1" noChangeArrowheads="1" noChangeShapeType="1"/>
          </p:cNvSpPr>
          <p:nvPr/>
        </p:nvSpPr>
        <p:spPr>
          <a:xfrm>
            <a:off x="1050613" y="550800"/>
            <a:ext cx="5273987" cy="815608"/>
          </a:xfrm>
          <a:prstGeom prst="rect">
            <a:avLst/>
          </a:prstGeom>
          <a:noFill/>
        </p:spPr>
        <p:txBody>
          <a:bodyPr wrap="square" lIns="0" tIns="0" rIns="0" bIns="0" anchor="ctr" anchorCtr="0">
            <a:spAutoFit/>
          </a:bodyPr>
          <a:lstStyle>
            <a:defPPr>
              <a:defRPr lang="ja-JP"/>
            </a:defPPr>
            <a:lvl1pPr algn="dist">
              <a:defRPr sz="5300" b="1">
                <a:solidFill>
                  <a:schemeClr val="bg1"/>
                </a:solidFill>
                <a:latin typeface="Noto Sans JP" panose="020B0200000000000000" pitchFamily="50" charset="-128"/>
                <a:ea typeface="Noto Sans JP" panose="020B0200000000000000" pitchFamily="50" charset="-128"/>
              </a:defRPr>
            </a:lvl1pPr>
          </a:lstStyle>
          <a:p>
            <a:r>
              <a:rPr lang="ja-JP" altLang="en-US"/>
              <a:t>超音波教育</a:t>
            </a:r>
            <a:r>
              <a:rPr lang="en-US" altLang="ja-JP" dirty="0"/>
              <a:t>WG</a:t>
            </a:r>
            <a:endParaRPr lang="ja-JP" altLang="en-US"/>
          </a:p>
        </p:txBody>
      </p:sp>
      <p:sp>
        <p:nvSpPr>
          <p:cNvPr id="8" name="テキスト ボックス 7">
            <a:extLst>
              <a:ext uri="{FF2B5EF4-FFF2-40B4-BE49-F238E27FC236}">
                <a16:creationId xmlns:a16="http://schemas.microsoft.com/office/drawing/2014/main" id="{DB5FC825-6E2C-2F47-1668-F3E61BB77D93}"/>
              </a:ext>
            </a:extLst>
          </p:cNvPr>
          <p:cNvSpPr txBox="1">
            <a:spLocks noGrp="1" noRot="1" noMove="1" noResize="1" noEditPoints="1" noAdjustHandles="1" noChangeArrowheads="1" noChangeShapeType="1"/>
          </p:cNvSpPr>
          <p:nvPr/>
        </p:nvSpPr>
        <p:spPr>
          <a:xfrm>
            <a:off x="2488575" y="7840356"/>
            <a:ext cx="5467930" cy="73866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00000"/>
              </a:lnSpc>
            </a:pPr>
            <a:r>
              <a:rPr lang="ja-JP" altLang="en-US" sz="3200">
                <a:latin typeface="MS PGothic" panose="020B0600070205080204" pitchFamily="34" charset="-128"/>
                <a:ea typeface="MS PGothic" panose="020B0600070205080204" pitchFamily="34" charset="-128"/>
              </a:rPr>
              <a:t>工学博士　</a:t>
            </a:r>
            <a:r>
              <a:rPr lang="ja-JP" altLang="en-US" sz="4800">
                <a:latin typeface="MS PGothic" panose="020B0600070205080204" pitchFamily="34" charset="-128"/>
                <a:ea typeface="MS PGothic" panose="020B0600070205080204" pitchFamily="34" charset="-128"/>
              </a:rPr>
              <a:t>秋山</a:t>
            </a:r>
            <a:r>
              <a:rPr lang="en-US" altLang="ja-JP" sz="4800" dirty="0">
                <a:latin typeface="MS PGothic" panose="020B0600070205080204" pitchFamily="34" charset="-128"/>
                <a:ea typeface="MS PGothic" panose="020B0600070205080204" pitchFamily="34" charset="-128"/>
              </a:rPr>
              <a:t> </a:t>
            </a:r>
            <a:r>
              <a:rPr lang="ja-JP" altLang="en-US" sz="4800">
                <a:latin typeface="MS PGothic" panose="020B0600070205080204" pitchFamily="34" charset="-128"/>
                <a:ea typeface="MS PGothic" panose="020B0600070205080204" pitchFamily="34" charset="-128"/>
              </a:rPr>
              <a:t>いわき</a:t>
            </a:r>
          </a:p>
        </p:txBody>
      </p:sp>
      <p:sp>
        <p:nvSpPr>
          <p:cNvPr id="9" name="テキスト ボックス 8">
            <a:extLst>
              <a:ext uri="{FF2B5EF4-FFF2-40B4-BE49-F238E27FC236}">
                <a16:creationId xmlns:a16="http://schemas.microsoft.com/office/drawing/2014/main" id="{17134F61-91DD-4515-5304-C6AD5158F240}"/>
              </a:ext>
            </a:extLst>
          </p:cNvPr>
          <p:cNvSpPr txBox="1">
            <a:spLocks noGrp="1" noRot="1" noMove="1" noResize="1" noEditPoints="1" noAdjustHandles="1" noChangeArrowheads="1" noChangeShapeType="1"/>
          </p:cNvSpPr>
          <p:nvPr/>
        </p:nvSpPr>
        <p:spPr>
          <a:xfrm>
            <a:off x="1461247" y="5801621"/>
            <a:ext cx="7112289" cy="1846659"/>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00000"/>
              </a:lnSpc>
            </a:pPr>
            <a:r>
              <a:rPr lang="ja-JP" altLang="en-US" sz="2400" b="0">
                <a:latin typeface="MS PGothic" panose="020B0600070205080204" pitchFamily="34" charset="-128"/>
                <a:ea typeface="MS PGothic" panose="020B0600070205080204" pitchFamily="34" charset="-128"/>
              </a:rPr>
              <a:t>同志社大学生命医科学部　教授</a:t>
            </a:r>
          </a:p>
          <a:p>
            <a:pPr>
              <a:lnSpc>
                <a:spcPct val="100000"/>
              </a:lnSpc>
            </a:pPr>
            <a:r>
              <a:rPr lang="ja-JP" altLang="en-US" sz="2400" b="0">
                <a:latin typeface="MS PGothic" panose="020B0600070205080204" pitchFamily="34" charset="-128"/>
                <a:ea typeface="MS PGothic" panose="020B0600070205080204" pitchFamily="34" charset="-128"/>
              </a:rPr>
              <a:t>同志社大学</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超音波医科学研究センター</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センター長</a:t>
            </a:r>
          </a:p>
          <a:p>
            <a:pPr>
              <a:lnSpc>
                <a:spcPct val="100000"/>
              </a:lnSpc>
            </a:pPr>
            <a:r>
              <a:rPr lang="ja-JP" altLang="en-US" sz="2400" b="0">
                <a:latin typeface="MS PGothic" panose="020B0600070205080204" pitchFamily="34" charset="-128"/>
                <a:ea typeface="MS PGothic" panose="020B0600070205080204" pitchFamily="34" charset="-128"/>
              </a:rPr>
              <a:t>公益社団法人日本超音波医学会理事、同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安全委員会委員長、同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機器及び標準化に関する委員会委員長、同</a:t>
            </a:r>
            <a:r>
              <a:rPr lang="en-US" altLang="ja-JP" sz="2400" b="0" dirty="0">
                <a:latin typeface="MS PGothic" panose="020B0600070205080204" pitchFamily="34" charset="-128"/>
                <a:ea typeface="MS PGothic" panose="020B0600070205080204" pitchFamily="34" charset="-128"/>
              </a:rPr>
              <a:t> </a:t>
            </a:r>
            <a:r>
              <a:rPr lang="ja-JP" altLang="en-US" sz="2400" b="0">
                <a:latin typeface="MS PGothic" panose="020B0600070205080204" pitchFamily="34" charset="-128"/>
                <a:ea typeface="MS PGothic" panose="020B0600070205080204" pitchFamily="34" charset="-128"/>
              </a:rPr>
              <a:t>国際交流委員会委員長</a:t>
            </a:r>
          </a:p>
        </p:txBody>
      </p:sp>
      <p:grpSp>
        <p:nvGrpSpPr>
          <p:cNvPr id="3" name="グループ化 2">
            <a:extLst>
              <a:ext uri="{FF2B5EF4-FFF2-40B4-BE49-F238E27FC236}">
                <a16:creationId xmlns:a16="http://schemas.microsoft.com/office/drawing/2014/main" id="{16406DC5-8CBE-A9B3-3BB5-C42E9C388F9A}"/>
              </a:ext>
            </a:extLst>
          </p:cNvPr>
          <p:cNvGrpSpPr>
            <a:grpSpLocks noGrp="1" noUngrp="1" noRot="1" noMove="1" noResize="1"/>
          </p:cNvGrpSpPr>
          <p:nvPr/>
        </p:nvGrpSpPr>
        <p:grpSpPr>
          <a:xfrm>
            <a:off x="8981085" y="2425353"/>
            <a:ext cx="7815184" cy="1017202"/>
            <a:chOff x="9144000" y="2588495"/>
            <a:chExt cx="7815184" cy="1017202"/>
          </a:xfrm>
        </p:grpSpPr>
        <p:sp>
          <p:nvSpPr>
            <p:cNvPr id="11" name="テキスト ボックス 10">
              <a:extLst>
                <a:ext uri="{FF2B5EF4-FFF2-40B4-BE49-F238E27FC236}">
                  <a16:creationId xmlns:a16="http://schemas.microsoft.com/office/drawing/2014/main" id="{7A8D3227-5D8F-04BC-4C81-35462BA73F50}"/>
                </a:ext>
              </a:extLst>
            </p:cNvPr>
            <p:cNvSpPr txBox="1">
              <a:spLocks noGrp="1" noRot="1" noMove="1" noResize="1" noEditPoints="1" noAdjustHandles="1" noChangeArrowheads="1" noChangeShapeType="1"/>
            </p:cNvSpPr>
            <p:nvPr/>
          </p:nvSpPr>
          <p:spPr>
            <a:xfrm>
              <a:off x="9557383" y="2588495"/>
              <a:ext cx="7401801"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誰もが活用できる</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正しい超音波医学のテキストを作成する</a:t>
              </a:r>
              <a:endParaRPr lang="en-US" altLang="ja-JP" sz="3200" dirty="0">
                <a:latin typeface="MS PGothic" panose="020B0600070205080204" pitchFamily="34" charset="-128"/>
                <a:ea typeface="MS PGothic" panose="020B0600070205080204" pitchFamily="34" charset="-128"/>
              </a:endParaRPr>
            </a:p>
          </p:txBody>
        </p:sp>
        <p:pic>
          <p:nvPicPr>
            <p:cNvPr id="31" name="図 30">
              <a:extLst>
                <a:ext uri="{FF2B5EF4-FFF2-40B4-BE49-F238E27FC236}">
                  <a16:creationId xmlns:a16="http://schemas.microsoft.com/office/drawing/2014/main" id="{3479C32D-6A39-84D4-2A05-612BD39FB585}"/>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2698784"/>
              <a:ext cx="274223" cy="320367"/>
            </a:xfrm>
            <a:prstGeom prst="rect">
              <a:avLst/>
            </a:prstGeom>
          </p:spPr>
        </p:pic>
      </p:grpSp>
      <p:grpSp>
        <p:nvGrpSpPr>
          <p:cNvPr id="4" name="グループ化 3">
            <a:extLst>
              <a:ext uri="{FF2B5EF4-FFF2-40B4-BE49-F238E27FC236}">
                <a16:creationId xmlns:a16="http://schemas.microsoft.com/office/drawing/2014/main" id="{070179C5-1C6A-FBBE-5EF2-7DF70B99EDF6}"/>
              </a:ext>
            </a:extLst>
          </p:cNvPr>
          <p:cNvGrpSpPr>
            <a:grpSpLocks noGrp="1" noUngrp="1" noRot="1" noMove="1" noResize="1"/>
          </p:cNvGrpSpPr>
          <p:nvPr/>
        </p:nvGrpSpPr>
        <p:grpSpPr>
          <a:xfrm>
            <a:off x="8981085" y="3950489"/>
            <a:ext cx="7954342" cy="1017202"/>
            <a:chOff x="9144000" y="3897884"/>
            <a:chExt cx="7954342" cy="1017202"/>
          </a:xfrm>
        </p:grpSpPr>
        <p:sp>
          <p:nvSpPr>
            <p:cNvPr id="18" name="テキスト ボックス 17">
              <a:extLst>
                <a:ext uri="{FF2B5EF4-FFF2-40B4-BE49-F238E27FC236}">
                  <a16:creationId xmlns:a16="http://schemas.microsoft.com/office/drawing/2014/main" id="{14F84370-8A80-9ACA-A8FC-D3BB7488B595}"/>
                </a:ext>
              </a:extLst>
            </p:cNvPr>
            <p:cNvSpPr txBox="1">
              <a:spLocks noGrp="1" noRot="1" noMove="1" noResize="1" noEditPoints="1" noAdjustHandles="1" noChangeArrowheads="1" noChangeShapeType="1"/>
            </p:cNvSpPr>
            <p:nvPr/>
          </p:nvSpPr>
          <p:spPr>
            <a:xfrm>
              <a:off x="9557384" y="3897884"/>
              <a:ext cx="7540958"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対象として医学部入学後</a:t>
              </a:r>
              <a:r>
                <a:rPr lang="en-US" altLang="ja-JP" sz="3200" dirty="0">
                  <a:latin typeface="MS PGothic" panose="020B0600070205080204" pitchFamily="34" charset="-128"/>
                  <a:ea typeface="MS PGothic" panose="020B0600070205080204" pitchFamily="34" charset="-128"/>
                </a:rPr>
                <a:t>1</a:t>
              </a:r>
              <a:r>
                <a:rPr lang="ja-JP" altLang="en-US" sz="3200">
                  <a:latin typeface="MS PGothic" panose="020B0600070205080204" pitchFamily="34" charset="-128"/>
                  <a:ea typeface="MS PGothic" panose="020B0600070205080204" pitchFamily="34" charset="-128"/>
                </a:rPr>
                <a:t>、</a:t>
              </a:r>
              <a:r>
                <a:rPr lang="en-US" altLang="ja-JP" sz="3200" dirty="0">
                  <a:latin typeface="MS PGothic" panose="020B0600070205080204" pitchFamily="34" charset="-128"/>
                  <a:ea typeface="MS PGothic" panose="020B0600070205080204" pitchFamily="34" charset="-128"/>
                </a:rPr>
                <a:t>2</a:t>
              </a:r>
              <a:r>
                <a:rPr lang="ja-JP" altLang="en-US" sz="3200">
                  <a:latin typeface="MS PGothic" panose="020B0600070205080204" pitchFamily="34" charset="-128"/>
                  <a:ea typeface="MS PGothic" panose="020B0600070205080204" pitchFamily="34" charset="-128"/>
                </a:rPr>
                <a:t>年生を想定するが、広く一般への紹介にも使えるように</a:t>
              </a:r>
              <a:endParaRPr lang="en-US" altLang="ja-JP" sz="3200" dirty="0">
                <a:latin typeface="MS PGothic" panose="020B0600070205080204" pitchFamily="34" charset="-128"/>
                <a:ea typeface="MS PGothic" panose="020B0600070205080204" pitchFamily="34" charset="-128"/>
              </a:endParaRPr>
            </a:p>
          </p:txBody>
        </p:sp>
        <p:pic>
          <p:nvPicPr>
            <p:cNvPr id="32" name="図 31">
              <a:extLst>
                <a:ext uri="{FF2B5EF4-FFF2-40B4-BE49-F238E27FC236}">
                  <a16:creationId xmlns:a16="http://schemas.microsoft.com/office/drawing/2014/main" id="{BF64EC47-3CF8-D493-238E-19E7BD6CF213}"/>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3966185"/>
              <a:ext cx="274223" cy="320367"/>
            </a:xfrm>
            <a:prstGeom prst="rect">
              <a:avLst/>
            </a:prstGeom>
          </p:spPr>
        </p:pic>
      </p:grpSp>
      <p:grpSp>
        <p:nvGrpSpPr>
          <p:cNvPr id="5" name="グループ化 4">
            <a:extLst>
              <a:ext uri="{FF2B5EF4-FFF2-40B4-BE49-F238E27FC236}">
                <a16:creationId xmlns:a16="http://schemas.microsoft.com/office/drawing/2014/main" id="{4129F6E0-7D97-A960-D20F-6F0BD35E6C25}"/>
              </a:ext>
            </a:extLst>
          </p:cNvPr>
          <p:cNvGrpSpPr>
            <a:grpSpLocks noGrp="1" noUngrp="1" noRot="1" noMove="1" noResize="1"/>
          </p:cNvGrpSpPr>
          <p:nvPr/>
        </p:nvGrpSpPr>
        <p:grpSpPr>
          <a:xfrm>
            <a:off x="8981085" y="5451562"/>
            <a:ext cx="7815183" cy="1558888"/>
            <a:chOff x="9144000" y="5183210"/>
            <a:chExt cx="7815183" cy="1558888"/>
          </a:xfrm>
        </p:grpSpPr>
        <p:sp>
          <p:nvSpPr>
            <p:cNvPr id="19" name="テキスト ボックス 18">
              <a:extLst>
                <a:ext uri="{FF2B5EF4-FFF2-40B4-BE49-F238E27FC236}">
                  <a16:creationId xmlns:a16="http://schemas.microsoft.com/office/drawing/2014/main" id="{225AF574-39FC-75B1-0F9A-3B8632D4F199}"/>
                </a:ext>
              </a:extLst>
            </p:cNvPr>
            <p:cNvSpPr txBox="1">
              <a:spLocks noGrp="1" noRot="1" noMove="1" noResize="1" noEditPoints="1" noAdjustHandles="1" noChangeArrowheads="1" noChangeShapeType="1"/>
            </p:cNvSpPr>
            <p:nvPr/>
          </p:nvSpPr>
          <p:spPr>
            <a:xfrm>
              <a:off x="9557382" y="5183210"/>
              <a:ext cx="7401801" cy="1558888"/>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超音波とは、からはじまり診断法の原理、</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装置の仕組みまで臨床画像との関連を含めて紹介する</a:t>
              </a:r>
              <a:endParaRPr lang="en-US" altLang="ja-JP" sz="3200" dirty="0">
                <a:latin typeface="MS PGothic" panose="020B0600070205080204" pitchFamily="34" charset="-128"/>
                <a:ea typeface="MS PGothic" panose="020B0600070205080204" pitchFamily="34" charset="-128"/>
              </a:endParaRPr>
            </a:p>
          </p:txBody>
        </p:sp>
        <p:pic>
          <p:nvPicPr>
            <p:cNvPr id="33" name="図 32">
              <a:extLst>
                <a:ext uri="{FF2B5EF4-FFF2-40B4-BE49-F238E27FC236}">
                  <a16:creationId xmlns:a16="http://schemas.microsoft.com/office/drawing/2014/main" id="{3DAB4966-9414-CEB0-4F7E-8FE7F5430858}"/>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5256683"/>
              <a:ext cx="274223" cy="320367"/>
            </a:xfrm>
            <a:prstGeom prst="rect">
              <a:avLst/>
            </a:prstGeom>
          </p:spPr>
        </p:pic>
      </p:grpSp>
      <p:grpSp>
        <p:nvGrpSpPr>
          <p:cNvPr id="7" name="グループ化 6">
            <a:extLst>
              <a:ext uri="{FF2B5EF4-FFF2-40B4-BE49-F238E27FC236}">
                <a16:creationId xmlns:a16="http://schemas.microsoft.com/office/drawing/2014/main" id="{85F09F98-656E-ABD0-E656-6474622F87D6}"/>
              </a:ext>
            </a:extLst>
          </p:cNvPr>
          <p:cNvGrpSpPr>
            <a:grpSpLocks noGrp="1" noUngrp="1" noRot="1" noMove="1" noResize="1"/>
          </p:cNvGrpSpPr>
          <p:nvPr/>
        </p:nvGrpSpPr>
        <p:grpSpPr>
          <a:xfrm>
            <a:off x="8981085" y="7426610"/>
            <a:ext cx="7954339" cy="1017202"/>
            <a:chOff x="9144000" y="6468535"/>
            <a:chExt cx="7954339" cy="1017202"/>
          </a:xfrm>
        </p:grpSpPr>
        <p:sp>
          <p:nvSpPr>
            <p:cNvPr id="21" name="テキスト ボックス 20">
              <a:extLst>
                <a:ext uri="{FF2B5EF4-FFF2-40B4-BE49-F238E27FC236}">
                  <a16:creationId xmlns:a16="http://schemas.microsoft.com/office/drawing/2014/main" id="{E5747B18-0E3F-CC02-719B-0C20B3587ECA}"/>
                </a:ext>
              </a:extLst>
            </p:cNvPr>
            <p:cNvSpPr txBox="1">
              <a:spLocks noGrp="1" noRot="1" noMove="1" noResize="1" noEditPoints="1" noAdjustHandles="1" noChangeArrowheads="1" noChangeShapeType="1"/>
            </p:cNvSpPr>
            <p:nvPr/>
          </p:nvSpPr>
          <p:spPr>
            <a:xfrm>
              <a:off x="9557382" y="6468535"/>
              <a:ext cx="7540957" cy="1017202"/>
            </a:xfrm>
            <a:prstGeom prst="rect">
              <a:avLst/>
            </a:prstGeom>
          </p:spPr>
          <p:txBody>
            <a:bodyPr wrap="square" lIns="0" tIns="0" rIns="0" bIns="0" anchor="t" anchorCtr="0">
              <a:spAutoFit/>
            </a:bodyPr>
            <a:lstStyle>
              <a:defPPr>
                <a:defRPr lang="ja-JP"/>
              </a:defPPr>
              <a:lvl1pPr indent="0" defTabSz="1403970">
                <a:lnSpc>
                  <a:spcPct val="10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ct val="110000"/>
                </a:lnSpc>
              </a:pPr>
              <a:r>
                <a:rPr lang="ja-JP" altLang="en-US" sz="3200">
                  <a:latin typeface="MS PGothic" panose="020B0600070205080204" pitchFamily="34" charset="-128"/>
                  <a:ea typeface="MS PGothic" panose="020B0600070205080204" pitchFamily="34" charset="-128"/>
                </a:rPr>
                <a:t>取捨選択が可能なように</a:t>
              </a:r>
              <a:endParaRPr lang="en-US" altLang="ja-JP" sz="3200" dirty="0">
                <a:latin typeface="MS PGothic" panose="020B0600070205080204" pitchFamily="34" charset="-128"/>
                <a:ea typeface="MS PGothic" panose="020B0600070205080204" pitchFamily="34" charset="-128"/>
              </a:endParaRPr>
            </a:p>
            <a:p>
              <a:pPr>
                <a:lnSpc>
                  <a:spcPct val="110000"/>
                </a:lnSpc>
              </a:pPr>
              <a:r>
                <a:rPr lang="ja-JP" altLang="en-US" sz="3200">
                  <a:latin typeface="MS PGothic" panose="020B0600070205080204" pitchFamily="34" charset="-128"/>
                  <a:ea typeface="MS PGothic" panose="020B0600070205080204" pitchFamily="34" charset="-128"/>
                </a:rPr>
                <a:t>音声付きプレゼンテーションファイルで提供</a:t>
              </a:r>
            </a:p>
          </p:txBody>
        </p:sp>
        <p:pic>
          <p:nvPicPr>
            <p:cNvPr id="34" name="図 33">
              <a:extLst>
                <a:ext uri="{FF2B5EF4-FFF2-40B4-BE49-F238E27FC236}">
                  <a16:creationId xmlns:a16="http://schemas.microsoft.com/office/drawing/2014/main" id="{207D6B2E-EE4E-B1DD-BAED-E87DD8BC5DAA}"/>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9144000" y="6542009"/>
              <a:ext cx="274223" cy="320367"/>
            </a:xfrm>
            <a:prstGeom prst="rect">
              <a:avLst/>
            </a:prstGeom>
          </p:spPr>
        </p:pic>
      </p:grpSp>
      <p:pic>
        <p:nvPicPr>
          <p:cNvPr id="2" name="Dr-Akiyama_20240222-JSUM_v2">
            <a:hlinkClick r:id="" action="ppaction://media"/>
            <a:extLst>
              <a:ext uri="{FF2B5EF4-FFF2-40B4-BE49-F238E27FC236}">
                <a16:creationId xmlns:a16="http://schemas.microsoft.com/office/drawing/2014/main" id="{06FEFAF0-96AE-66AD-5771-7A8784703C3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6"/>
          <a:stretch>
            <a:fillRect/>
          </a:stretch>
        </p:blipFill>
        <p:spPr>
          <a:xfrm>
            <a:off x="1458330" y="1684555"/>
            <a:ext cx="7112289" cy="4000663"/>
          </a:xfrm>
          <a:prstGeom prst="rect">
            <a:avLst/>
          </a:prstGeom>
        </p:spPr>
      </p:pic>
    </p:spTree>
    <p:extLst>
      <p:ext uri="{BB962C8B-B14F-4D97-AF65-F5344CB8AC3E}">
        <p14:creationId xmlns:p14="http://schemas.microsoft.com/office/powerpoint/2010/main" val="37374067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361" fill="hold"/>
                                        <p:tgtEl>
                                          <p:spTgt spid="2"/>
                                        </p:tgtEl>
                                      </p:cBhvr>
                                    </p:cmd>
                                  </p:childTnLst>
                                </p:cTn>
                              </p:par>
                              <p:par>
                                <p:cTn id="7" presetID="9" presetClass="entr" presetSubtype="0" fill="hold" nodeType="withEffect">
                                  <p:stCondLst>
                                    <p:cond delay="150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nodeType="withEffect">
                                  <p:stCondLst>
                                    <p:cond delay="900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9" presetClass="entr" presetSubtype="0" fill="hold" nodeType="withEffect">
                                  <p:stCondLst>
                                    <p:cond delay="1400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nodeType="withEffect">
                                  <p:stCondLst>
                                    <p:cond delay="2000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2"/>
                </p:tgtEl>
              </p:cMediaNode>
            </p:video>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31520" y="1544319"/>
            <a:ext cx="16824960" cy="784626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750421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横波と縦波の違い</a:t>
            </a:r>
          </a:p>
        </p:txBody>
      </p:sp>
      <p:pic>
        <p:nvPicPr>
          <p:cNvPr id="15" name="横波_20240219">
            <a:hlinkClick r:id="" action="ppaction://media"/>
            <a:extLst>
              <a:ext uri="{FF2B5EF4-FFF2-40B4-BE49-F238E27FC236}">
                <a16:creationId xmlns:a16="http://schemas.microsoft.com/office/drawing/2014/main" id="{A000FBEB-6FF0-DBF1-4A89-519E432B8356}"/>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lum bright="23000"/>
          </a:blip>
          <a:stretch>
            <a:fillRect/>
          </a:stretch>
        </p:blipFill>
        <p:spPr>
          <a:xfrm>
            <a:off x="9483730" y="3557368"/>
            <a:ext cx="7490714" cy="4221119"/>
          </a:xfrm>
          <a:prstGeom prst="rect">
            <a:avLst/>
          </a:prstGeom>
        </p:spPr>
      </p:pic>
      <p:pic>
        <p:nvPicPr>
          <p:cNvPr id="16" name="波紋-圧力_2023-12-08_12-34">
            <a:hlinkClick r:id="" action="ppaction://media"/>
            <a:extLst>
              <a:ext uri="{FF2B5EF4-FFF2-40B4-BE49-F238E27FC236}">
                <a16:creationId xmlns:a16="http://schemas.microsoft.com/office/drawing/2014/main" id="{A3D0ACFA-6F20-594C-151D-5F1C1A55601F}"/>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8"/>
          <a:stretch>
            <a:fillRect/>
          </a:stretch>
        </p:blipFill>
        <p:spPr>
          <a:xfrm>
            <a:off x="1313556" y="3557369"/>
            <a:ext cx="7504212" cy="4221119"/>
          </a:xfrm>
          <a:prstGeom prst="rect">
            <a:avLst/>
          </a:prstGeom>
        </p:spPr>
      </p:pic>
      <p:sp>
        <p:nvSpPr>
          <p:cNvPr id="6" name="四角形: 角を丸くする 5">
            <a:extLst>
              <a:ext uri="{FF2B5EF4-FFF2-40B4-BE49-F238E27FC236}">
                <a16:creationId xmlns:a16="http://schemas.microsoft.com/office/drawing/2014/main" id="{F056FDBA-43B0-A6E8-B314-0EC73336625D}"/>
              </a:ext>
            </a:extLst>
          </p:cNvPr>
          <p:cNvSpPr>
            <a:spLocks noGrp="1" noRot="1" noMove="1" noResize="1" noEditPoints="1" noAdjustHandles="1" noChangeArrowheads="1" noChangeShapeType="1"/>
          </p:cNvSpPr>
          <p:nvPr/>
        </p:nvSpPr>
        <p:spPr>
          <a:xfrm>
            <a:off x="9261427" y="1859280"/>
            <a:ext cx="7935320"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7" name="四角形: 対角を丸める 9">
            <a:extLst>
              <a:ext uri="{FF2B5EF4-FFF2-40B4-BE49-F238E27FC236}">
                <a16:creationId xmlns:a16="http://schemas.microsoft.com/office/drawing/2014/main" id="{268A3D91-B5D8-7988-B00C-B1DEB1347AD0}"/>
              </a:ext>
            </a:extLst>
          </p:cNvPr>
          <p:cNvSpPr>
            <a:spLocks noGrp="1" noRot="1" noMove="1" noResize="1" noEditPoints="1" noAdjustHandles="1" noChangeArrowheads="1" noChangeShapeType="1"/>
          </p:cNvSpPr>
          <p:nvPr/>
        </p:nvSpPr>
        <p:spPr>
          <a:xfrm>
            <a:off x="9255201" y="1859279"/>
            <a:ext cx="3475680" cy="864757"/>
          </a:xfrm>
          <a:prstGeom prst="round2DiagRect">
            <a:avLst>
              <a:gd name="adj1" fmla="val 2023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8" name="四角形: 角を丸くする 12">
            <a:extLst>
              <a:ext uri="{FF2B5EF4-FFF2-40B4-BE49-F238E27FC236}">
                <a16:creationId xmlns:a16="http://schemas.microsoft.com/office/drawing/2014/main" id="{4FAA9C3D-783F-7A05-5847-5E8F8C26D6A7}"/>
              </a:ext>
            </a:extLst>
          </p:cNvPr>
          <p:cNvSpPr>
            <a:spLocks noGrp="1" noRot="1" noMove="1" noResize="1" noEditPoints="1" noAdjustHandles="1" noChangeArrowheads="1" noChangeShapeType="1"/>
          </p:cNvSpPr>
          <p:nvPr/>
        </p:nvSpPr>
        <p:spPr>
          <a:xfrm>
            <a:off x="1091252" y="1859280"/>
            <a:ext cx="7914274"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9" name="四角形: 対角を丸める 14">
            <a:extLst>
              <a:ext uri="{FF2B5EF4-FFF2-40B4-BE49-F238E27FC236}">
                <a16:creationId xmlns:a16="http://schemas.microsoft.com/office/drawing/2014/main" id="{13725DAB-91A2-A7A6-A376-F72702A7664E}"/>
              </a:ext>
            </a:extLst>
          </p:cNvPr>
          <p:cNvSpPr>
            <a:spLocks noGrp="1" noRot="1" noMove="1" noResize="1" noEditPoints="1" noAdjustHandles="1" noChangeArrowheads="1" noChangeShapeType="1"/>
          </p:cNvSpPr>
          <p:nvPr/>
        </p:nvSpPr>
        <p:spPr>
          <a:xfrm>
            <a:off x="1134821" y="1859279"/>
            <a:ext cx="3475680" cy="864757"/>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0" name="テキスト ボックス 19">
            <a:extLst>
              <a:ext uri="{FF2B5EF4-FFF2-40B4-BE49-F238E27FC236}">
                <a16:creationId xmlns:a16="http://schemas.microsoft.com/office/drawing/2014/main" id="{63D508C7-518E-99E2-6813-731692115919}"/>
              </a:ext>
            </a:extLst>
          </p:cNvPr>
          <p:cNvSpPr txBox="1">
            <a:spLocks noGrp="1" noRot="1" noMove="1" noResize="1" noEditPoints="1" noAdjustHandles="1" noChangeArrowheads="1" noChangeShapeType="1"/>
          </p:cNvSpPr>
          <p:nvPr/>
        </p:nvSpPr>
        <p:spPr>
          <a:xfrm>
            <a:off x="9236991" y="1998084"/>
            <a:ext cx="3398752" cy="553998"/>
          </a:xfrm>
          <a:prstGeom prst="rect">
            <a:avLst/>
          </a:prstGeom>
          <a:noFill/>
        </p:spPr>
        <p:txBody>
          <a:bodyPr wrap="square" lIns="0" tIns="0" rIns="0" bIns="0" anchor="ctr" anchorCtr="0">
            <a:spAutoFit/>
          </a:bodyPr>
          <a:lstStyle>
            <a:defPPr>
              <a:defRPr lang="ja-JP"/>
            </a:defPPr>
            <a:lvl1pPr algn="ctr">
              <a:defRPr sz="2800" b="1" spc="600">
                <a:solidFill>
                  <a:schemeClr val="bg1"/>
                </a:solidFill>
                <a:latin typeface="Noto Sans JP" panose="020B0200000000000000" pitchFamily="50" charset="-128"/>
                <a:ea typeface="Noto Sans JP" panose="020B0200000000000000" pitchFamily="50" charset="-128"/>
              </a:defRPr>
            </a:lvl1pPr>
          </a:lstStyle>
          <a:p>
            <a:pPr algn="ctr"/>
            <a:r>
              <a:rPr lang="ja-JP" altLang="en-US" sz="3600" spc="600">
                <a:latin typeface="MS PGothic" panose="020B0600070205080204" pitchFamily="34" charset="-128"/>
                <a:ea typeface="MS PGothic" panose="020B0600070205080204" pitchFamily="34" charset="-128"/>
              </a:rPr>
              <a:t>横</a:t>
            </a:r>
            <a:r>
              <a:rPr lang="en-US" altLang="ja-JP" sz="3600" spc="600" dirty="0">
                <a:latin typeface="MS PGothic" panose="020B0600070205080204" pitchFamily="34" charset="-128"/>
                <a:ea typeface="MS PGothic" panose="020B0600070205080204" pitchFamily="34" charset="-128"/>
              </a:rPr>
              <a:t>  </a:t>
            </a:r>
            <a:r>
              <a:rPr lang="ja-JP" altLang="en-US" sz="3600" spc="600">
                <a:latin typeface="MS PGothic" panose="020B0600070205080204" pitchFamily="34" charset="-128"/>
                <a:ea typeface="MS PGothic" panose="020B0600070205080204" pitchFamily="34" charset="-128"/>
              </a:rPr>
              <a:t>波</a:t>
            </a:r>
          </a:p>
        </p:txBody>
      </p:sp>
      <p:sp>
        <p:nvSpPr>
          <p:cNvPr id="17" name="テキスト ボックス 16">
            <a:extLst>
              <a:ext uri="{FF2B5EF4-FFF2-40B4-BE49-F238E27FC236}">
                <a16:creationId xmlns:a16="http://schemas.microsoft.com/office/drawing/2014/main" id="{92D4C8B3-67FD-023D-4B34-B9A383693AF7}"/>
              </a:ext>
            </a:extLst>
          </p:cNvPr>
          <p:cNvSpPr txBox="1">
            <a:spLocks noGrp="1" noRot="1" noMove="1" noResize="1" noEditPoints="1" noAdjustHandles="1" noChangeArrowheads="1" noChangeShapeType="1"/>
          </p:cNvSpPr>
          <p:nvPr/>
        </p:nvSpPr>
        <p:spPr>
          <a:xfrm>
            <a:off x="1211369" y="1998084"/>
            <a:ext cx="3398752" cy="553998"/>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pPr algn="ctr"/>
            <a:r>
              <a:rPr lang="ja-JP" altLang="en-US" sz="3600" spc="600">
                <a:latin typeface="MS PGothic" panose="020B0600070205080204" pitchFamily="34" charset="-128"/>
                <a:ea typeface="MS PGothic" panose="020B0600070205080204" pitchFamily="34" charset="-128"/>
              </a:rPr>
              <a:t>縦</a:t>
            </a:r>
            <a:r>
              <a:rPr lang="en-US" altLang="ja-JP" sz="3600" spc="600" dirty="0">
                <a:latin typeface="MS PGothic" panose="020B0600070205080204" pitchFamily="34" charset="-128"/>
                <a:ea typeface="MS PGothic" panose="020B0600070205080204" pitchFamily="34" charset="-128"/>
              </a:rPr>
              <a:t>  </a:t>
            </a:r>
            <a:r>
              <a:rPr lang="ja-JP" altLang="en-US" sz="3600" spc="600">
                <a:latin typeface="MS PGothic" panose="020B0600070205080204" pitchFamily="34" charset="-128"/>
                <a:ea typeface="MS PGothic" panose="020B0600070205080204" pitchFamily="34" charset="-128"/>
              </a:rPr>
              <a:t>波</a:t>
            </a:r>
          </a:p>
        </p:txBody>
      </p:sp>
    </p:spTree>
    <p:extLst>
      <p:ext uri="{BB962C8B-B14F-4D97-AF65-F5344CB8AC3E}">
        <p14:creationId xmlns:p14="http://schemas.microsoft.com/office/powerpoint/2010/main" val="36192134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6000" fill="hold"/>
                                        <p:tgtEl>
                                          <p:spTgt spid="15"/>
                                        </p:tgtEl>
                                      </p:cBhvr>
                                    </p:cmd>
                                  </p:childTnLst>
                                </p:cTn>
                              </p:par>
                              <p:par>
                                <p:cTn id="7" presetID="1" presetClass="mediacall" presetSubtype="0" fill="hold" nodeType="withEffect">
                                  <p:stCondLst>
                                    <p:cond delay="500"/>
                                  </p:stCondLst>
                                  <p:childTnLst>
                                    <p:cmd type="call" cmd="playFrom(0.0)">
                                      <p:cBhvr>
                                        <p:cTn id="8" dur="100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5"/>
                                        </p:tgtEl>
                                      </p:cBhvr>
                                    </p:cmd>
                                  </p:childTnLst>
                                </p:cTn>
                              </p:par>
                            </p:childTnLst>
                          </p:cTn>
                        </p:par>
                      </p:childTnLst>
                    </p:cTn>
                  </p:par>
                </p:childTnLst>
              </p:cTn>
              <p:nextCondLst>
                <p:cond evt="onClick" delay="0">
                  <p:tgtEl>
                    <p:spTgt spid="15"/>
                  </p:tgtEl>
                </p:cond>
              </p:nextCondLst>
            </p:seq>
            <p:video>
              <p:cMediaNode vol="80000">
                <p:cTn id="14" repeatCount="indefinite" fill="hold" display="0">
                  <p:stCondLst>
                    <p:cond delay="indefinite"/>
                  </p:stCondLst>
                </p:cTn>
                <p:tgtEl>
                  <p:spTgt spid="15"/>
                </p:tgtEl>
              </p:cMediaNode>
            </p:video>
            <p:seq concurrent="1" nextAc="seek">
              <p:cTn id="15" restart="whenNotActive" fill="hold" evtFilter="cancelBubble" nodeType="interactiveSeq">
                <p:stCondLst>
                  <p:cond evt="onClick" delay="0">
                    <p:tgtEl>
                      <p:spTgt spid="16"/>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6"/>
                                        </p:tgtEl>
                                      </p:cBhvr>
                                    </p:cmd>
                                  </p:childTnLst>
                                </p:cTn>
                              </p:par>
                            </p:childTnLst>
                          </p:cTn>
                        </p:par>
                      </p:childTnLst>
                    </p:cTn>
                  </p:par>
                </p:childTnLst>
              </p:cTn>
              <p:nextCondLst>
                <p:cond evt="onClick" delay="0">
                  <p:tgtEl>
                    <p:spTgt spid="16"/>
                  </p:tgtEl>
                </p:cond>
              </p:nextCondLst>
            </p:seq>
            <p:video>
              <p:cMediaNode vol="80000">
                <p:cTn id="20" repeatCount="indefinite" fill="hold" display="0">
                  <p:stCondLst>
                    <p:cond delay="indefinite"/>
                  </p:stCondLst>
                </p:cTn>
                <p:tgtEl>
                  <p:spTgt spid="1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DF749-D705-301E-8D50-6743D6F186E9}"/>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35A6717-276D-5ABC-C01D-0EB53910A81A}"/>
              </a:ext>
            </a:extLst>
          </p:cNvPr>
          <p:cNvSpPr>
            <a:spLocks noGrp="1" noRot="1" noMove="1" noResize="1" noEditPoints="1" noAdjustHandles="1" noChangeArrowheads="1" noChangeShapeType="1"/>
          </p:cNvSpPr>
          <p:nvPr/>
        </p:nvSpPr>
        <p:spPr>
          <a:xfrm>
            <a:off x="1050612" y="1563377"/>
            <a:ext cx="16199697" cy="782720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10" name="正方形/長方形 9">
            <a:extLst>
              <a:ext uri="{FF2B5EF4-FFF2-40B4-BE49-F238E27FC236}">
                <a16:creationId xmlns:a16="http://schemas.microsoft.com/office/drawing/2014/main" id="{99DE2042-0840-082A-8D82-9FA74BD37481}"/>
              </a:ext>
            </a:extLst>
          </p:cNvPr>
          <p:cNvSpPr>
            <a:spLocks noGrp="1" noRot="1" noMove="1" noResize="1" noEditPoints="1" noAdjustHandles="1" noChangeArrowheads="1" noChangeShapeType="1"/>
          </p:cNvSpPr>
          <p:nvPr/>
        </p:nvSpPr>
        <p:spPr>
          <a:xfrm>
            <a:off x="2534682" y="8267497"/>
            <a:ext cx="5463520" cy="735851"/>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C847C358-8594-8A91-7F45-A9D827801EF2}"/>
              </a:ext>
            </a:extLst>
          </p:cNvPr>
          <p:cNvSpPr txBox="1">
            <a:spLocks noGrp="1" noRot="1" noMove="1" noResize="1" noEditPoints="1" noAdjustHandles="1" noChangeArrowheads="1" noChangeShapeType="1"/>
          </p:cNvSpPr>
          <p:nvPr/>
        </p:nvSpPr>
        <p:spPr>
          <a:xfrm>
            <a:off x="1050614" y="550800"/>
            <a:ext cx="7089880"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縦波と横波の違い</a:t>
            </a:r>
          </a:p>
        </p:txBody>
      </p:sp>
      <p:grpSp>
        <p:nvGrpSpPr>
          <p:cNvPr id="14" name="グループ化 13">
            <a:extLst>
              <a:ext uri="{FF2B5EF4-FFF2-40B4-BE49-F238E27FC236}">
                <a16:creationId xmlns:a16="http://schemas.microsoft.com/office/drawing/2014/main" id="{749EC2BE-3588-7FDC-C34E-D142E09B9126}"/>
              </a:ext>
            </a:extLst>
          </p:cNvPr>
          <p:cNvGrpSpPr>
            <a:grpSpLocks noGrp="1" noUngrp="1" noRot="1" noMove="1" noResize="1"/>
          </p:cNvGrpSpPr>
          <p:nvPr/>
        </p:nvGrpSpPr>
        <p:grpSpPr>
          <a:xfrm>
            <a:off x="1224881" y="1710590"/>
            <a:ext cx="2587204" cy="643702"/>
            <a:chOff x="2947087" y="3068551"/>
            <a:chExt cx="2587204" cy="643702"/>
          </a:xfrm>
        </p:grpSpPr>
        <p:sp>
          <p:nvSpPr>
            <p:cNvPr id="21" name="四角形: 対角を丸める 20">
              <a:extLst>
                <a:ext uri="{FF2B5EF4-FFF2-40B4-BE49-F238E27FC236}">
                  <a16:creationId xmlns:a16="http://schemas.microsoft.com/office/drawing/2014/main" id="{E119022B-699A-A199-8CDD-6DB245A4080D}"/>
                </a:ext>
              </a:extLst>
            </p:cNvPr>
            <p:cNvSpPr>
              <a:spLocks noGrp="1" noRot="1" noMove="1" noResize="1" noEditPoints="1" noAdjustHandles="1" noChangeArrowheads="1" noChangeShapeType="1"/>
            </p:cNvSpPr>
            <p:nvPr/>
          </p:nvSpPr>
          <p:spPr>
            <a:xfrm>
              <a:off x="2947087" y="3068551"/>
              <a:ext cx="2587204"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2" name="テキスト ボックス 21">
              <a:extLst>
                <a:ext uri="{FF2B5EF4-FFF2-40B4-BE49-F238E27FC236}">
                  <a16:creationId xmlns:a16="http://schemas.microsoft.com/office/drawing/2014/main" id="{B2799417-E435-7C05-5BBC-50466A829FB0}"/>
                </a:ext>
              </a:extLst>
            </p:cNvPr>
            <p:cNvSpPr txBox="1">
              <a:spLocks noGrp="1" noRot="1" noMove="1" noResize="1" noEditPoints="1" noAdjustHandles="1" noChangeArrowheads="1" noChangeShapeType="1"/>
            </p:cNvSpPr>
            <p:nvPr/>
          </p:nvSpPr>
          <p:spPr>
            <a:xfrm>
              <a:off x="2975719" y="3123914"/>
              <a:ext cx="2529941" cy="55399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600" spc="600">
                  <a:solidFill>
                    <a:srgbClr val="36515B"/>
                  </a:solidFill>
                  <a:latin typeface="MS PGothic" panose="020B0600070205080204" pitchFamily="34" charset="-128"/>
                  <a:ea typeface="MS PGothic" panose="020B0600070205080204" pitchFamily="34" charset="-128"/>
                </a:rPr>
                <a:t>縦波</a:t>
              </a:r>
            </a:p>
          </p:txBody>
        </p:sp>
      </p:grpSp>
      <p:grpSp>
        <p:nvGrpSpPr>
          <p:cNvPr id="24" name="グループ化 23">
            <a:extLst>
              <a:ext uri="{FF2B5EF4-FFF2-40B4-BE49-F238E27FC236}">
                <a16:creationId xmlns:a16="http://schemas.microsoft.com/office/drawing/2014/main" id="{84937DDD-E70B-2686-606A-1D85A9462DE3}"/>
              </a:ext>
            </a:extLst>
          </p:cNvPr>
          <p:cNvGrpSpPr>
            <a:grpSpLocks noGrp="1" noUngrp="1" noRot="1" noMove="1" noResize="1"/>
          </p:cNvGrpSpPr>
          <p:nvPr/>
        </p:nvGrpSpPr>
        <p:grpSpPr>
          <a:xfrm>
            <a:off x="9340636" y="1710590"/>
            <a:ext cx="2587204" cy="643702"/>
            <a:chOff x="2947087" y="3068551"/>
            <a:chExt cx="2587204" cy="643702"/>
          </a:xfrm>
        </p:grpSpPr>
        <p:sp>
          <p:nvSpPr>
            <p:cNvPr id="25" name="四角形: 対角を丸める 24">
              <a:extLst>
                <a:ext uri="{FF2B5EF4-FFF2-40B4-BE49-F238E27FC236}">
                  <a16:creationId xmlns:a16="http://schemas.microsoft.com/office/drawing/2014/main" id="{0A2DAF67-BC4F-2DAD-8BA1-C93374AA4C2F}"/>
                </a:ext>
              </a:extLst>
            </p:cNvPr>
            <p:cNvSpPr>
              <a:spLocks noGrp="1" noRot="1" noMove="1" noResize="1" noEditPoints="1" noAdjustHandles="1" noChangeArrowheads="1" noChangeShapeType="1"/>
            </p:cNvSpPr>
            <p:nvPr/>
          </p:nvSpPr>
          <p:spPr>
            <a:xfrm>
              <a:off x="2947087" y="3068551"/>
              <a:ext cx="2587204"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6" name="テキスト ボックス 25">
              <a:extLst>
                <a:ext uri="{FF2B5EF4-FFF2-40B4-BE49-F238E27FC236}">
                  <a16:creationId xmlns:a16="http://schemas.microsoft.com/office/drawing/2014/main" id="{ADCB6EC8-8BCD-263A-BFB5-8FD9F8ABDAFA}"/>
                </a:ext>
              </a:extLst>
            </p:cNvPr>
            <p:cNvSpPr txBox="1">
              <a:spLocks noGrp="1" noRot="1" noMove="1" noResize="1" noEditPoints="1" noAdjustHandles="1" noChangeArrowheads="1" noChangeShapeType="1"/>
            </p:cNvSpPr>
            <p:nvPr/>
          </p:nvSpPr>
          <p:spPr>
            <a:xfrm>
              <a:off x="2975719" y="3123914"/>
              <a:ext cx="2529941" cy="55399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600" spc="600">
                  <a:solidFill>
                    <a:srgbClr val="36515B"/>
                  </a:solidFill>
                  <a:latin typeface="MS PGothic" panose="020B0600070205080204" pitchFamily="34" charset="-128"/>
                  <a:ea typeface="MS PGothic" panose="020B0600070205080204" pitchFamily="34" charset="-128"/>
                </a:rPr>
                <a:t>横波</a:t>
              </a:r>
            </a:p>
          </p:txBody>
        </p:sp>
      </p:grpSp>
      <p:pic>
        <p:nvPicPr>
          <p:cNvPr id="27" name="lw">
            <a:hlinkClick r:id="" action="ppaction://media"/>
            <a:extLst>
              <a:ext uri="{FF2B5EF4-FFF2-40B4-BE49-F238E27FC236}">
                <a16:creationId xmlns:a16="http://schemas.microsoft.com/office/drawing/2014/main" id="{CA17B672-4011-EEAD-1C7F-ED4DB621B7A0}"/>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7"/>
          <a:srcRect t="821" b="821"/>
          <a:stretch/>
        </p:blipFill>
        <p:spPr>
          <a:xfrm>
            <a:off x="2917372" y="2508914"/>
            <a:ext cx="5703967" cy="5755772"/>
          </a:xfrm>
          <a:prstGeom prst="rect">
            <a:avLst/>
          </a:prstGeom>
        </p:spPr>
      </p:pic>
      <p:sp>
        <p:nvSpPr>
          <p:cNvPr id="29" name="Line 84">
            <a:extLst>
              <a:ext uri="{FF2B5EF4-FFF2-40B4-BE49-F238E27FC236}">
                <a16:creationId xmlns:a16="http://schemas.microsoft.com/office/drawing/2014/main" id="{038C2531-19F1-3521-C22A-7EDED8E9E4A6}"/>
              </a:ext>
            </a:extLst>
          </p:cNvPr>
          <p:cNvSpPr>
            <a:spLocks noGrp="1" noRot="1" noMove="1" noResize="1" noEditPoints="1" noAdjustHandles="1" noChangeArrowheads="1" noChangeShapeType="1"/>
          </p:cNvSpPr>
          <p:nvPr/>
        </p:nvSpPr>
        <p:spPr bwMode="auto">
          <a:xfrm flipV="1">
            <a:off x="5516487" y="7465495"/>
            <a:ext cx="1587959" cy="0"/>
          </a:xfrm>
          <a:prstGeom prst="line">
            <a:avLst/>
          </a:prstGeom>
          <a:noFill/>
          <a:ln w="38100">
            <a:solidFill>
              <a:srgbClr val="36515B"/>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400">
              <a:solidFill>
                <a:srgbClr val="000000"/>
              </a:solidFill>
              <a:latin typeface="Noto Sans JP" panose="020B0200000000000000" pitchFamily="50" charset="-128"/>
              <a:ea typeface="Noto Sans JP" panose="020B0200000000000000" pitchFamily="50" charset="-128"/>
            </a:endParaRPr>
          </a:p>
        </p:txBody>
      </p:sp>
      <p:sp>
        <p:nvSpPr>
          <p:cNvPr id="34" name="Line 87">
            <a:extLst>
              <a:ext uri="{FF2B5EF4-FFF2-40B4-BE49-F238E27FC236}">
                <a16:creationId xmlns:a16="http://schemas.microsoft.com/office/drawing/2014/main" id="{6D17A850-058C-3B85-7B1E-092E73C3C10C}"/>
              </a:ext>
            </a:extLst>
          </p:cNvPr>
          <p:cNvSpPr>
            <a:spLocks noGrp="1" noRot="1" noMove="1" noResize="1" noEditPoints="1" noAdjustHandles="1" noChangeArrowheads="1" noChangeShapeType="1"/>
          </p:cNvSpPr>
          <p:nvPr/>
        </p:nvSpPr>
        <p:spPr bwMode="auto">
          <a:xfrm>
            <a:off x="5451182" y="4016876"/>
            <a:ext cx="845679" cy="0"/>
          </a:xfrm>
          <a:prstGeom prst="line">
            <a:avLst/>
          </a:prstGeom>
          <a:noFill/>
          <a:ln w="38100">
            <a:solidFill>
              <a:srgbClr val="36515B"/>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37" name="AutoShape 90">
            <a:extLst>
              <a:ext uri="{FF2B5EF4-FFF2-40B4-BE49-F238E27FC236}">
                <a16:creationId xmlns:a16="http://schemas.microsoft.com/office/drawing/2014/main" id="{0EC863C7-44C2-77DF-92AE-DCF61FC6966B}"/>
              </a:ext>
            </a:extLst>
          </p:cNvPr>
          <p:cNvSpPr>
            <a:spLocks noGrp="1" noRot="1" noMove="1" noResize="1" noEditPoints="1" noAdjustHandles="1" noChangeArrowheads="1" noChangeShapeType="1"/>
          </p:cNvSpPr>
          <p:nvPr/>
        </p:nvSpPr>
        <p:spPr bwMode="auto">
          <a:xfrm>
            <a:off x="5366482" y="4687608"/>
            <a:ext cx="1013888" cy="910195"/>
          </a:xfrm>
          <a:prstGeom prst="downArrow">
            <a:avLst>
              <a:gd name="adj1" fmla="val 50000"/>
              <a:gd name="adj2" fmla="val 64020"/>
            </a:avLst>
          </a:prstGeom>
          <a:solidFill>
            <a:srgbClr val="FF0000"/>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38" name="Text Box 91">
            <a:extLst>
              <a:ext uri="{FF2B5EF4-FFF2-40B4-BE49-F238E27FC236}">
                <a16:creationId xmlns:a16="http://schemas.microsoft.com/office/drawing/2014/main" id="{E0BB98F2-CD5C-CE68-E726-DCC50B2323ED}"/>
              </a:ext>
            </a:extLst>
          </p:cNvPr>
          <p:cNvSpPr txBox="1">
            <a:spLocks noGrp="1" noRot="1" noMove="1" noResize="1" noEditPoints="1" noAdjustHandles="1" noChangeArrowheads="1" noChangeShapeType="1"/>
          </p:cNvSpPr>
          <p:nvPr/>
        </p:nvSpPr>
        <p:spPr bwMode="auto">
          <a:xfrm>
            <a:off x="6479742" y="4620146"/>
            <a:ext cx="971092"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rgbClr val="000000"/>
                </a:solidFill>
                <a:latin typeface="MS PGothic" panose="020B0600070205080204" pitchFamily="34" charset="-128"/>
                <a:ea typeface="MS PGothic" panose="020B0600070205080204" pitchFamily="34" charset="-128"/>
              </a:rPr>
              <a:t>集合</a:t>
            </a:r>
          </a:p>
        </p:txBody>
      </p:sp>
      <p:sp>
        <p:nvSpPr>
          <p:cNvPr id="39" name="Text Box 93">
            <a:extLst>
              <a:ext uri="{FF2B5EF4-FFF2-40B4-BE49-F238E27FC236}">
                <a16:creationId xmlns:a16="http://schemas.microsoft.com/office/drawing/2014/main" id="{3CCAC3F6-E583-30B6-0287-7944999FB4A3}"/>
              </a:ext>
            </a:extLst>
          </p:cNvPr>
          <p:cNvSpPr txBox="1">
            <a:spLocks noGrp="1" noRot="1" noMove="1" noResize="1" noEditPoints="1" noAdjustHandles="1" noChangeArrowheads="1" noChangeShapeType="1"/>
          </p:cNvSpPr>
          <p:nvPr/>
        </p:nvSpPr>
        <p:spPr bwMode="auto">
          <a:xfrm>
            <a:off x="3588240" y="5602283"/>
            <a:ext cx="2647419"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疎密波</a:t>
            </a:r>
            <a:r>
              <a:rPr lang="en-US" altLang="ja-JP" sz="3200" dirty="0">
                <a:latin typeface="MS PGothic" panose="020B0600070205080204" pitchFamily="34" charset="-128"/>
                <a:ea typeface="MS PGothic" panose="020B0600070205080204" pitchFamily="34" charset="-128"/>
              </a:rPr>
              <a:t>(</a:t>
            </a:r>
            <a:r>
              <a:rPr lang="ja-JP" altLang="en-US" sz="3200">
                <a:latin typeface="MS PGothic" panose="020B0600070205080204" pitchFamily="34" charset="-128"/>
                <a:ea typeface="MS PGothic" panose="020B0600070205080204" pitchFamily="34" charset="-128"/>
              </a:rPr>
              <a:t>縦波</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40" name="Text Box 94">
            <a:extLst>
              <a:ext uri="{FF2B5EF4-FFF2-40B4-BE49-F238E27FC236}">
                <a16:creationId xmlns:a16="http://schemas.microsoft.com/office/drawing/2014/main" id="{E9270976-AC46-9C72-EAE6-6FA130E18EA3}"/>
              </a:ext>
            </a:extLst>
          </p:cNvPr>
          <p:cNvSpPr txBox="1">
            <a:spLocks noGrp="1" noRot="1" noMove="1" noResize="1" noEditPoints="1" noAdjustHandles="1" noChangeArrowheads="1" noChangeShapeType="1"/>
          </p:cNvSpPr>
          <p:nvPr/>
        </p:nvSpPr>
        <p:spPr bwMode="auto">
          <a:xfrm>
            <a:off x="2392391" y="8370790"/>
            <a:ext cx="5748103" cy="53662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a:solidFill>
                  <a:srgbClr val="000000"/>
                </a:solidFill>
                <a:latin typeface="MS PGothic" panose="020B0600070205080204" pitchFamily="34" charset="-128"/>
                <a:ea typeface="MS PGothic" panose="020B0600070205080204" pitchFamily="34" charset="-128"/>
              </a:rPr>
              <a:t>群速度 ＝ 伝搬速度 </a:t>
            </a:r>
            <a:r>
              <a:rPr lang="en-US" altLang="ja-JP" sz="2800" dirty="0">
                <a:solidFill>
                  <a:srgbClr val="000000"/>
                </a:solidFill>
                <a:latin typeface="MS PGothic" panose="020B0600070205080204" pitchFamily="34" charset="-128"/>
                <a:ea typeface="MS PGothic" panose="020B0600070205080204" pitchFamily="34" charset="-128"/>
              </a:rPr>
              <a:t>(</a:t>
            </a:r>
            <a:r>
              <a:rPr lang="ja-JP" altLang="en-US" sz="2800">
                <a:solidFill>
                  <a:srgbClr val="000000"/>
                </a:solidFill>
                <a:latin typeface="MS PGothic" panose="020B0600070205080204" pitchFamily="34" charset="-128"/>
                <a:ea typeface="MS PGothic" panose="020B0600070205080204" pitchFamily="34" charset="-128"/>
              </a:rPr>
              <a:t>音速</a:t>
            </a:r>
            <a:r>
              <a:rPr lang="en-US" altLang="ja-JP" sz="2800" dirty="0">
                <a:solidFill>
                  <a:srgbClr val="000000"/>
                </a:solidFill>
                <a:latin typeface="MS PGothic" panose="020B0600070205080204" pitchFamily="34" charset="-128"/>
                <a:ea typeface="MS PGothic" panose="020B0600070205080204" pitchFamily="34" charset="-128"/>
              </a:rPr>
              <a:t>)</a:t>
            </a:r>
            <a:endParaRPr lang="ja-JP" altLang="en-US" sz="2800">
              <a:solidFill>
                <a:srgbClr val="000000"/>
              </a:solidFill>
              <a:latin typeface="MS PGothic" panose="020B0600070205080204" pitchFamily="34" charset="-128"/>
              <a:ea typeface="MS PGothic" panose="020B0600070205080204" pitchFamily="34" charset="-128"/>
            </a:endParaRPr>
          </a:p>
        </p:txBody>
      </p:sp>
      <p:cxnSp>
        <p:nvCxnSpPr>
          <p:cNvPr id="43" name="直線矢印コネクタ 42">
            <a:extLst>
              <a:ext uri="{FF2B5EF4-FFF2-40B4-BE49-F238E27FC236}">
                <a16:creationId xmlns:a16="http://schemas.microsoft.com/office/drawing/2014/main" id="{2C70924C-C9F6-352E-9706-80B2C4D10FC2}"/>
              </a:ext>
            </a:extLst>
          </p:cNvPr>
          <p:cNvCxnSpPr>
            <a:cxnSpLocks noGrp="1" noRot="1" noMove="1" noResize="1" noEditPoints="1" noAdjustHandles="1" noChangeArrowheads="1" noChangeShapeType="1"/>
          </p:cNvCxnSpPr>
          <p:nvPr/>
        </p:nvCxnSpPr>
        <p:spPr>
          <a:xfrm>
            <a:off x="6215733" y="5883256"/>
            <a:ext cx="1321102" cy="0"/>
          </a:xfrm>
          <a:prstGeom prst="straightConnector1">
            <a:avLst/>
          </a:prstGeom>
          <a:ln w="38100">
            <a:solidFill>
              <a:srgbClr val="C00000"/>
            </a:solidFill>
            <a:headEnd type="triangle" w="lg" len="lg"/>
            <a:tailEnd type="triangle" w="lg" len="lg"/>
          </a:ln>
        </p:spPr>
        <p:style>
          <a:lnRef idx="1">
            <a:schemeClr val="accent2"/>
          </a:lnRef>
          <a:fillRef idx="0">
            <a:schemeClr val="accent2"/>
          </a:fillRef>
          <a:effectRef idx="0">
            <a:schemeClr val="accent2"/>
          </a:effectRef>
          <a:fontRef idx="minor">
            <a:schemeClr val="tx1"/>
          </a:fontRef>
        </p:style>
      </p:cxnSp>
      <p:pic>
        <p:nvPicPr>
          <p:cNvPr id="44" name="図 43" descr="花瓶の白黒写真&#10;&#10;自動的に生成された説明">
            <a:extLst>
              <a:ext uri="{FF2B5EF4-FFF2-40B4-BE49-F238E27FC236}">
                <a16:creationId xmlns:a16="http://schemas.microsoft.com/office/drawing/2014/main" id="{E8345586-DDA8-63CC-CEBB-C81FA933E348}"/>
              </a:ext>
            </a:extLst>
          </p:cNvPr>
          <p:cNvPicPr>
            <a:picLocks noGrp="1" noRot="1" noChangeAspect="1" noMove="1" noResize="1" noEditPoints="1" noAdjustHandles="1" noChangeArrowheads="1" noChangeShapeType="1" noCrop="1"/>
          </p:cNvPicPr>
          <p:nvPr/>
        </p:nvPicPr>
        <p:blipFill>
          <a:blip r:embed="rId8">
            <a:extLst>
              <a:ext uri="{BEBA8EAE-BF5A-486C-A8C5-ECC9F3942E4B}">
                <a14:imgProps xmlns:a14="http://schemas.microsoft.com/office/drawing/2010/main">
                  <a14:imgLayer r:embed="rId9">
                    <a14:imgEffect>
                      <a14:brightnessContrast bright="18000"/>
                    </a14:imgEffect>
                  </a14:imgLayer>
                </a14:imgProps>
              </a:ext>
            </a:extLst>
          </a:blip>
          <a:stretch>
            <a:fillRect/>
          </a:stretch>
        </p:blipFill>
        <p:spPr>
          <a:xfrm rot="16200000">
            <a:off x="1396487" y="5203603"/>
            <a:ext cx="2474821" cy="3011008"/>
          </a:xfrm>
          <a:prstGeom prst="rect">
            <a:avLst/>
          </a:prstGeom>
          <a:noFill/>
          <a:ln>
            <a:noFill/>
          </a:ln>
          <a:effectLst/>
        </p:spPr>
      </p:pic>
      <p:pic>
        <p:nvPicPr>
          <p:cNvPr id="45" name="sw">
            <a:hlinkClick r:id="" action="ppaction://media"/>
            <a:extLst>
              <a:ext uri="{FF2B5EF4-FFF2-40B4-BE49-F238E27FC236}">
                <a16:creationId xmlns:a16="http://schemas.microsoft.com/office/drawing/2014/main" id="{0FDF5474-2F78-377A-20A8-F3D9A6C2EA1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10"/>
          <a:srcRect t="683" b="683"/>
          <a:stretch/>
        </p:blipFill>
        <p:spPr>
          <a:xfrm>
            <a:off x="10856819" y="2543909"/>
            <a:ext cx="5703967" cy="5843038"/>
          </a:xfrm>
          <a:prstGeom prst="rect">
            <a:avLst/>
          </a:prstGeom>
        </p:spPr>
      </p:pic>
      <p:sp>
        <p:nvSpPr>
          <p:cNvPr id="48" name="Line 87">
            <a:extLst>
              <a:ext uri="{FF2B5EF4-FFF2-40B4-BE49-F238E27FC236}">
                <a16:creationId xmlns:a16="http://schemas.microsoft.com/office/drawing/2014/main" id="{ACBE9639-5E72-5582-9413-C3140D8D85ED}"/>
              </a:ext>
            </a:extLst>
          </p:cNvPr>
          <p:cNvSpPr>
            <a:spLocks noGrp="1" noRot="1" noMove="1" noResize="1" noEditPoints="1" noAdjustHandles="1" noChangeArrowheads="1" noChangeShapeType="1"/>
          </p:cNvSpPr>
          <p:nvPr/>
        </p:nvSpPr>
        <p:spPr bwMode="auto">
          <a:xfrm flipV="1">
            <a:off x="14118760" y="3506682"/>
            <a:ext cx="0" cy="1020388"/>
          </a:xfrm>
          <a:prstGeom prst="line">
            <a:avLst/>
          </a:prstGeom>
          <a:noFill/>
          <a:ln w="38100">
            <a:solidFill>
              <a:srgbClr val="36515B"/>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52" name="Text Box 93">
            <a:extLst>
              <a:ext uri="{FF2B5EF4-FFF2-40B4-BE49-F238E27FC236}">
                <a16:creationId xmlns:a16="http://schemas.microsoft.com/office/drawing/2014/main" id="{D1DE935F-6FCB-4E11-DAD0-32608616720F}"/>
              </a:ext>
            </a:extLst>
          </p:cNvPr>
          <p:cNvSpPr txBox="1">
            <a:spLocks noGrp="1" noRot="1" noMove="1" noResize="1" noEditPoints="1" noAdjustHandles="1" noChangeArrowheads="1" noChangeShapeType="1"/>
          </p:cNvSpPr>
          <p:nvPr/>
        </p:nvSpPr>
        <p:spPr bwMode="auto">
          <a:xfrm>
            <a:off x="10630120" y="5359806"/>
            <a:ext cx="2909091"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せん断波</a:t>
            </a:r>
            <a:r>
              <a:rPr lang="en-US" altLang="ja-JP" sz="3200" dirty="0">
                <a:latin typeface="MS PGothic" panose="020B0600070205080204" pitchFamily="34" charset="-128"/>
                <a:ea typeface="MS PGothic" panose="020B0600070205080204" pitchFamily="34" charset="-128"/>
              </a:rPr>
              <a:t>(</a:t>
            </a:r>
            <a:r>
              <a:rPr lang="ja-JP" altLang="en-US" sz="3200">
                <a:latin typeface="MS PGothic" panose="020B0600070205080204" pitchFamily="34" charset="-128"/>
                <a:ea typeface="MS PGothic" panose="020B0600070205080204" pitchFamily="34" charset="-128"/>
              </a:rPr>
              <a:t>横波</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53" name="四角形: 角を丸くする 52">
            <a:extLst>
              <a:ext uri="{FF2B5EF4-FFF2-40B4-BE49-F238E27FC236}">
                <a16:creationId xmlns:a16="http://schemas.microsoft.com/office/drawing/2014/main" id="{49021F71-194B-41BD-F1E9-93B4EAD82418}"/>
              </a:ext>
            </a:extLst>
          </p:cNvPr>
          <p:cNvSpPr>
            <a:spLocks noGrp="1" noRot="1" noMove="1" noResize="1" noEditPoints="1" noAdjustHandles="1" noChangeArrowheads="1" noChangeShapeType="1"/>
          </p:cNvSpPr>
          <p:nvPr/>
        </p:nvSpPr>
        <p:spPr>
          <a:xfrm>
            <a:off x="11160497" y="5913209"/>
            <a:ext cx="443893" cy="1697519"/>
          </a:xfrm>
          <a:prstGeom prst="roundRect">
            <a:avLst>
              <a:gd name="adj" fmla="val 50000"/>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FFFF"/>
              </a:solidFill>
              <a:latin typeface="Noto Sans JP" panose="020B0200000000000000" pitchFamily="50" charset="-128"/>
              <a:ea typeface="Noto Sans JP" panose="020B0200000000000000" pitchFamily="50" charset="-128"/>
            </a:endParaRPr>
          </a:p>
        </p:txBody>
      </p:sp>
      <p:sp>
        <p:nvSpPr>
          <p:cNvPr id="54" name="テキスト ボックス 53">
            <a:extLst>
              <a:ext uri="{FF2B5EF4-FFF2-40B4-BE49-F238E27FC236}">
                <a16:creationId xmlns:a16="http://schemas.microsoft.com/office/drawing/2014/main" id="{67CAEC6D-93BC-5729-A5A5-66B0C691210A}"/>
              </a:ext>
            </a:extLst>
          </p:cNvPr>
          <p:cNvSpPr txBox="1">
            <a:spLocks noGrp="1" noRot="1" noMove="1" noResize="1" noEditPoints="1" noAdjustHandles="1" noChangeArrowheads="1" noChangeShapeType="1"/>
          </p:cNvSpPr>
          <p:nvPr/>
        </p:nvSpPr>
        <p:spPr>
          <a:xfrm>
            <a:off x="8907924" y="7870154"/>
            <a:ext cx="5052121" cy="86177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波源</a:t>
            </a:r>
            <a:endParaRPr lang="en-US" altLang="ja-JP" sz="3200" dirty="0">
              <a:latin typeface="MS PGothic" panose="020B0600070205080204" pitchFamily="34" charset="-128"/>
              <a:ea typeface="MS PGothic" panose="020B0600070205080204" pitchFamily="34" charset="-128"/>
            </a:endParaRPr>
          </a:p>
          <a:p>
            <a:r>
              <a:rPr lang="ja-JP" altLang="en-US" sz="2400">
                <a:latin typeface="MS PGothic" panose="020B0600070205080204" pitchFamily="34" charset="-128"/>
                <a:ea typeface="MS PGothic" panose="020B0600070205080204" pitchFamily="34" charset="-128"/>
              </a:rPr>
              <a:t>（加振器、プッシュパルス焦点）</a:t>
            </a:r>
          </a:p>
        </p:txBody>
      </p:sp>
      <p:cxnSp>
        <p:nvCxnSpPr>
          <p:cNvPr id="55" name="直線矢印コネクタ 54">
            <a:extLst>
              <a:ext uri="{FF2B5EF4-FFF2-40B4-BE49-F238E27FC236}">
                <a16:creationId xmlns:a16="http://schemas.microsoft.com/office/drawing/2014/main" id="{EE234285-37D4-E98D-8F6A-FA2D0855AEE1}"/>
              </a:ext>
            </a:extLst>
          </p:cNvPr>
          <p:cNvCxnSpPr>
            <a:cxnSpLocks noGrp="1" noRot="1" noMove="1" noResize="1" noEditPoints="1" noAdjustHandles="1" noChangeArrowheads="1" noChangeShapeType="1"/>
          </p:cNvCxnSpPr>
          <p:nvPr/>
        </p:nvCxnSpPr>
        <p:spPr>
          <a:xfrm flipV="1">
            <a:off x="11364684" y="7296172"/>
            <a:ext cx="0" cy="57398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1B597ACA-9498-9659-C853-CC1DF3FB53B1}"/>
              </a:ext>
            </a:extLst>
          </p:cNvPr>
          <p:cNvSpPr>
            <a:spLocks noGrp="1" noRot="1" noMove="1" noResize="1" noEditPoints="1" noAdjustHandles="1" noChangeArrowheads="1" noChangeShapeType="1"/>
          </p:cNvSpPr>
          <p:nvPr/>
        </p:nvSpPr>
        <p:spPr>
          <a:xfrm>
            <a:off x="4894539" y="2692764"/>
            <a:ext cx="1958844" cy="878327"/>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Text Box 89">
            <a:extLst>
              <a:ext uri="{FF2B5EF4-FFF2-40B4-BE49-F238E27FC236}">
                <a16:creationId xmlns:a16="http://schemas.microsoft.com/office/drawing/2014/main" id="{FF1CF830-10F8-E1D4-B2E3-EB18F514EAF3}"/>
              </a:ext>
            </a:extLst>
          </p:cNvPr>
          <p:cNvSpPr txBox="1">
            <a:spLocks noGrp="1" noRot="1" noMove="1" noResize="1" noEditPoints="1" noAdjustHandles="1" noChangeArrowheads="1" noChangeShapeType="1"/>
          </p:cNvSpPr>
          <p:nvPr/>
        </p:nvSpPr>
        <p:spPr bwMode="auto">
          <a:xfrm>
            <a:off x="5118234" y="2710006"/>
            <a:ext cx="1565029" cy="80021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chemeClr val="bg1"/>
                </a:solidFill>
                <a:latin typeface="MS PGothic" panose="020B0600070205080204" pitchFamily="34" charset="-128"/>
                <a:ea typeface="MS PGothic" panose="020B0600070205080204" pitchFamily="34" charset="-128"/>
              </a:rPr>
              <a:t>単振動</a:t>
            </a:r>
            <a:endParaRPr lang="en-US" altLang="ja-JP" sz="3200" dirty="0">
              <a:solidFill>
                <a:schemeClr val="bg1"/>
              </a:solidFill>
              <a:latin typeface="MS PGothic" panose="020B0600070205080204" pitchFamily="34" charset="-128"/>
              <a:ea typeface="MS PGothic" panose="020B0600070205080204" pitchFamily="34" charset="-128"/>
            </a:endParaRPr>
          </a:p>
          <a:p>
            <a:pPr algn="ctr"/>
            <a:r>
              <a:rPr lang="ja-JP" altLang="en-US" sz="2000">
                <a:solidFill>
                  <a:schemeClr val="bg1"/>
                </a:solidFill>
                <a:latin typeface="MS PGothic" panose="020B0600070205080204" pitchFamily="34" charset="-128"/>
                <a:ea typeface="MS PGothic" panose="020B0600070205080204" pitchFamily="34" charset="-128"/>
              </a:rPr>
              <a:t>（粒子速度）</a:t>
            </a:r>
          </a:p>
        </p:txBody>
      </p:sp>
      <p:sp>
        <p:nvSpPr>
          <p:cNvPr id="31" name="Text Box 85">
            <a:extLst>
              <a:ext uri="{FF2B5EF4-FFF2-40B4-BE49-F238E27FC236}">
                <a16:creationId xmlns:a16="http://schemas.microsoft.com/office/drawing/2014/main" id="{4E6280F0-66C6-29DD-3734-B92CED4698E0}"/>
              </a:ext>
            </a:extLst>
          </p:cNvPr>
          <p:cNvSpPr txBox="1">
            <a:spLocks noGrp="1" noRot="1" noMove="1" noResize="1" noEditPoints="1" noAdjustHandles="1" noChangeArrowheads="1" noChangeShapeType="1"/>
          </p:cNvSpPr>
          <p:nvPr/>
        </p:nvSpPr>
        <p:spPr bwMode="auto">
          <a:xfrm>
            <a:off x="5291660" y="7610730"/>
            <a:ext cx="1852945"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伝搬方向</a:t>
            </a:r>
          </a:p>
        </p:txBody>
      </p:sp>
      <p:sp>
        <p:nvSpPr>
          <p:cNvPr id="41" name="テキスト ボックス 40">
            <a:extLst>
              <a:ext uri="{FF2B5EF4-FFF2-40B4-BE49-F238E27FC236}">
                <a16:creationId xmlns:a16="http://schemas.microsoft.com/office/drawing/2014/main" id="{6F51F23F-A57A-8F0D-1E14-7ACE72859BE6}"/>
              </a:ext>
            </a:extLst>
          </p:cNvPr>
          <p:cNvSpPr txBox="1">
            <a:spLocks noGrp="1" noRot="1" noMove="1" noResize="1" noEditPoints="1" noAdjustHandles="1" noChangeArrowheads="1" noChangeShapeType="1"/>
          </p:cNvSpPr>
          <p:nvPr/>
        </p:nvSpPr>
        <p:spPr>
          <a:xfrm>
            <a:off x="1194425" y="7233949"/>
            <a:ext cx="2506827" cy="86177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rPr>
              <a:t>波源</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（プローブ）</a:t>
            </a:r>
          </a:p>
        </p:txBody>
      </p:sp>
      <p:cxnSp>
        <p:nvCxnSpPr>
          <p:cNvPr id="15" name="直線コネクタ 14">
            <a:extLst>
              <a:ext uri="{FF2B5EF4-FFF2-40B4-BE49-F238E27FC236}">
                <a16:creationId xmlns:a16="http://schemas.microsoft.com/office/drawing/2014/main" id="{40B3B521-5398-6740-DBF3-2BE8FDF241F0}"/>
              </a:ext>
            </a:extLst>
          </p:cNvPr>
          <p:cNvCxnSpPr>
            <a:cxnSpLocks noGrp="1" noRot="1" noMove="1" noResize="1" noEditPoints="1" noAdjustHandles="1" noChangeArrowheads="1" noChangeShapeType="1"/>
          </p:cNvCxnSpPr>
          <p:nvPr/>
        </p:nvCxnSpPr>
        <p:spPr>
          <a:xfrm>
            <a:off x="9150460" y="2947637"/>
            <a:ext cx="0" cy="5774399"/>
          </a:xfrm>
          <a:prstGeom prst="line">
            <a:avLst/>
          </a:prstGeom>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cxnSp>
      <p:grpSp>
        <p:nvGrpSpPr>
          <p:cNvPr id="17" name="グループ化 16">
            <a:extLst>
              <a:ext uri="{FF2B5EF4-FFF2-40B4-BE49-F238E27FC236}">
                <a16:creationId xmlns:a16="http://schemas.microsoft.com/office/drawing/2014/main" id="{930A446C-1B0C-6BE3-AF7F-2E58645CDD7D}"/>
              </a:ext>
            </a:extLst>
          </p:cNvPr>
          <p:cNvGrpSpPr>
            <a:grpSpLocks noGrp="1" noUngrp="1" noRot="1" noMove="1" noResize="1"/>
          </p:cNvGrpSpPr>
          <p:nvPr/>
        </p:nvGrpSpPr>
        <p:grpSpPr>
          <a:xfrm>
            <a:off x="11281382" y="3457435"/>
            <a:ext cx="2651644" cy="878327"/>
            <a:chOff x="11209669" y="3579524"/>
            <a:chExt cx="2651644" cy="878327"/>
          </a:xfrm>
        </p:grpSpPr>
        <p:sp>
          <p:nvSpPr>
            <p:cNvPr id="13" name="正方形/長方形 12">
              <a:extLst>
                <a:ext uri="{FF2B5EF4-FFF2-40B4-BE49-F238E27FC236}">
                  <a16:creationId xmlns:a16="http://schemas.microsoft.com/office/drawing/2014/main" id="{64CEA027-08F4-18ED-460E-52E3D34249EC}"/>
                </a:ext>
              </a:extLst>
            </p:cNvPr>
            <p:cNvSpPr>
              <a:spLocks noGrp="1" noRot="1" noMove="1" noResize="1" noEditPoints="1" noAdjustHandles="1" noChangeArrowheads="1" noChangeShapeType="1"/>
            </p:cNvSpPr>
            <p:nvPr/>
          </p:nvSpPr>
          <p:spPr>
            <a:xfrm>
              <a:off x="11508654" y="3579524"/>
              <a:ext cx="1958844" cy="878327"/>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16" name="Text Box 89">
              <a:extLst>
                <a:ext uri="{FF2B5EF4-FFF2-40B4-BE49-F238E27FC236}">
                  <a16:creationId xmlns:a16="http://schemas.microsoft.com/office/drawing/2014/main" id="{B0FF0C95-2336-8134-12AF-23E395F7CB87}"/>
                </a:ext>
              </a:extLst>
            </p:cNvPr>
            <p:cNvSpPr txBox="1">
              <a:spLocks noGrp="1" noRot="1" noMove="1" noResize="1" noEditPoints="1" noAdjustHandles="1" noChangeArrowheads="1" noChangeShapeType="1"/>
            </p:cNvSpPr>
            <p:nvPr/>
          </p:nvSpPr>
          <p:spPr bwMode="auto">
            <a:xfrm>
              <a:off x="11209669" y="3596766"/>
              <a:ext cx="2651644" cy="80021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chemeClr val="bg1"/>
                  </a:solidFill>
                  <a:latin typeface="MS PGothic" panose="020B0600070205080204" pitchFamily="34" charset="-128"/>
                  <a:ea typeface="MS PGothic" panose="020B0600070205080204" pitchFamily="34" charset="-128"/>
                </a:rPr>
                <a:t>単振動</a:t>
              </a:r>
              <a:endParaRPr lang="en-US" altLang="ja-JP" sz="3200" dirty="0">
                <a:solidFill>
                  <a:schemeClr val="bg1"/>
                </a:solidFill>
                <a:latin typeface="MS PGothic" panose="020B0600070205080204" pitchFamily="34" charset="-128"/>
                <a:ea typeface="MS PGothic" panose="020B0600070205080204" pitchFamily="34" charset="-128"/>
              </a:endParaRPr>
            </a:p>
            <a:p>
              <a:pPr algn="ctr"/>
              <a:r>
                <a:rPr lang="ja-JP" altLang="en-US" sz="2000">
                  <a:solidFill>
                    <a:schemeClr val="bg1"/>
                  </a:solidFill>
                  <a:latin typeface="MS PGothic" panose="020B0600070205080204" pitchFamily="34" charset="-128"/>
                  <a:ea typeface="MS PGothic" panose="020B0600070205080204" pitchFamily="34" charset="-128"/>
                </a:rPr>
                <a:t>（粒子速度）</a:t>
              </a:r>
            </a:p>
          </p:txBody>
        </p:sp>
      </p:grpSp>
      <p:sp>
        <p:nvSpPr>
          <p:cNvPr id="18" name="AutoShape 90">
            <a:extLst>
              <a:ext uri="{FF2B5EF4-FFF2-40B4-BE49-F238E27FC236}">
                <a16:creationId xmlns:a16="http://schemas.microsoft.com/office/drawing/2014/main" id="{D61F44E5-7AB2-F751-9E7D-A06E1199CF2F}"/>
              </a:ext>
            </a:extLst>
          </p:cNvPr>
          <p:cNvSpPr>
            <a:spLocks noGrp="1" noRot="1" noMove="1" noResize="1" noEditPoints="1" noAdjustHandles="1" noChangeArrowheads="1" noChangeShapeType="1"/>
          </p:cNvSpPr>
          <p:nvPr/>
        </p:nvSpPr>
        <p:spPr bwMode="auto">
          <a:xfrm>
            <a:off x="13321619" y="4757936"/>
            <a:ext cx="1013888" cy="910195"/>
          </a:xfrm>
          <a:prstGeom prst="downArrow">
            <a:avLst>
              <a:gd name="adj1" fmla="val 50000"/>
              <a:gd name="adj2" fmla="val 64020"/>
            </a:avLst>
          </a:prstGeom>
          <a:solidFill>
            <a:srgbClr val="FF0000"/>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19" name="Text Box 91">
            <a:extLst>
              <a:ext uri="{FF2B5EF4-FFF2-40B4-BE49-F238E27FC236}">
                <a16:creationId xmlns:a16="http://schemas.microsoft.com/office/drawing/2014/main" id="{0E174D68-3604-A071-6470-4E598A5D6D1C}"/>
              </a:ext>
            </a:extLst>
          </p:cNvPr>
          <p:cNvSpPr txBox="1">
            <a:spLocks noGrp="1" noRot="1" noMove="1" noResize="1" noEditPoints="1" noAdjustHandles="1" noChangeArrowheads="1" noChangeShapeType="1"/>
          </p:cNvSpPr>
          <p:nvPr/>
        </p:nvSpPr>
        <p:spPr bwMode="auto">
          <a:xfrm>
            <a:off x="14434879" y="4690474"/>
            <a:ext cx="971092"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r>
              <a:rPr lang="ja-JP" altLang="en-US" sz="3200">
                <a:solidFill>
                  <a:srgbClr val="000000"/>
                </a:solidFill>
                <a:latin typeface="MS PGothic" panose="020B0600070205080204" pitchFamily="34" charset="-128"/>
                <a:ea typeface="MS PGothic" panose="020B0600070205080204" pitchFamily="34" charset="-128"/>
              </a:rPr>
              <a:t>集合</a:t>
            </a:r>
          </a:p>
        </p:txBody>
      </p:sp>
      <p:sp>
        <p:nvSpPr>
          <p:cNvPr id="20" name="Line 84">
            <a:extLst>
              <a:ext uri="{FF2B5EF4-FFF2-40B4-BE49-F238E27FC236}">
                <a16:creationId xmlns:a16="http://schemas.microsoft.com/office/drawing/2014/main" id="{8FC906B8-A456-AA9C-229B-F7AB349CC1B0}"/>
              </a:ext>
            </a:extLst>
          </p:cNvPr>
          <p:cNvSpPr>
            <a:spLocks noGrp="1" noRot="1" noMove="1" noResize="1" noEditPoints="1" noAdjustHandles="1" noChangeArrowheads="1" noChangeShapeType="1"/>
          </p:cNvSpPr>
          <p:nvPr/>
        </p:nvSpPr>
        <p:spPr bwMode="auto">
          <a:xfrm flipV="1">
            <a:off x="14298222" y="7736923"/>
            <a:ext cx="1587959" cy="0"/>
          </a:xfrm>
          <a:prstGeom prst="line">
            <a:avLst/>
          </a:prstGeom>
          <a:noFill/>
          <a:ln w="38100">
            <a:solidFill>
              <a:srgbClr val="36515B"/>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sz="1400">
              <a:solidFill>
                <a:srgbClr val="000000"/>
              </a:solidFill>
              <a:latin typeface="Noto Sans JP" panose="020B0200000000000000" pitchFamily="50" charset="-128"/>
              <a:ea typeface="Noto Sans JP" panose="020B0200000000000000" pitchFamily="50" charset="-128"/>
            </a:endParaRPr>
          </a:p>
        </p:txBody>
      </p:sp>
      <p:sp>
        <p:nvSpPr>
          <p:cNvPr id="23" name="Text Box 85">
            <a:extLst>
              <a:ext uri="{FF2B5EF4-FFF2-40B4-BE49-F238E27FC236}">
                <a16:creationId xmlns:a16="http://schemas.microsoft.com/office/drawing/2014/main" id="{5C662A86-C102-331F-664C-ADDF3F6A1FFB}"/>
              </a:ext>
            </a:extLst>
          </p:cNvPr>
          <p:cNvSpPr txBox="1">
            <a:spLocks noGrp="1" noRot="1" noMove="1" noResize="1" noEditPoints="1" noAdjustHandles="1" noChangeArrowheads="1" noChangeShapeType="1"/>
          </p:cNvSpPr>
          <p:nvPr/>
        </p:nvSpPr>
        <p:spPr bwMode="auto">
          <a:xfrm>
            <a:off x="14073395" y="7882158"/>
            <a:ext cx="1852945" cy="49244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ja-JP"/>
            </a:defPPr>
            <a:lvl1pPr algn="ctr">
              <a:defRPr sz="2000">
                <a:solidFill>
                  <a:srgbClr val="000000"/>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伝搬方向</a:t>
            </a:r>
          </a:p>
        </p:txBody>
      </p:sp>
    </p:spTree>
    <p:extLst>
      <p:ext uri="{BB962C8B-B14F-4D97-AF65-F5344CB8AC3E}">
        <p14:creationId xmlns:p14="http://schemas.microsoft.com/office/powerpoint/2010/main" val="425568412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000" fill="hold"/>
                                        <p:tgtEl>
                                          <p:spTgt spid="2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0" fill="hold"/>
                                        <p:tgtEl>
                                          <p:spTgt spid="4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7"/>
                                        </p:tgtEl>
                                      </p:cBhvr>
                                    </p:cmd>
                                  </p:childTnLst>
                                </p:cTn>
                              </p:par>
                            </p:childTnLst>
                          </p:cTn>
                        </p:par>
                      </p:childTnLst>
                    </p:cTn>
                  </p:par>
                </p:childTnLst>
              </p:cTn>
              <p:nextCondLst>
                <p:cond evt="onClick" delay="0">
                  <p:tgtEl>
                    <p:spTgt spid="27"/>
                  </p:tgtEl>
                </p:cond>
              </p:nextCondLst>
            </p:seq>
            <p:video>
              <p:cMediaNode vol="80000">
                <p:cTn id="16" repeatCount="indefinite" fill="hold" display="0">
                  <p:stCondLst>
                    <p:cond delay="indefinite"/>
                  </p:stCondLst>
                </p:cTn>
                <p:tgtEl>
                  <p:spTgt spid="27"/>
                </p:tgtEl>
              </p:cMediaNode>
            </p:video>
            <p:seq concurrent="1" nextAc="seek">
              <p:cTn id="17" restart="whenNotActive" fill="hold" evtFilter="cancelBubble" nodeType="interactiveSeq">
                <p:stCondLst>
                  <p:cond evt="onClick" delay="0">
                    <p:tgtEl>
                      <p:spTgt spid="45"/>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5"/>
                                        </p:tgtEl>
                                      </p:cBhvr>
                                    </p:cmd>
                                  </p:childTnLst>
                                </p:cTn>
                              </p:par>
                            </p:childTnLst>
                          </p:cTn>
                        </p:par>
                      </p:childTnLst>
                    </p:cTn>
                  </p:par>
                </p:childTnLst>
              </p:cTn>
              <p:nextCondLst>
                <p:cond evt="onClick" delay="0">
                  <p:tgtEl>
                    <p:spTgt spid="45"/>
                  </p:tgtEl>
                </p:cond>
              </p:nextCondLst>
            </p:seq>
            <p:video>
              <p:cMediaNode vol="80000">
                <p:cTn id="22" repeatCount="indefinite" fill="hold" display="0">
                  <p:stCondLst>
                    <p:cond delay="indefinite"/>
                  </p:stCondLst>
                </p:cTn>
                <p:tgtEl>
                  <p:spTgt spid="4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B4FE-4B41-D23C-CDFE-7F9D6C5273B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F0583C21-6039-B5C4-3841-0D9558A7B172}"/>
              </a:ext>
            </a:extLst>
          </p:cNvPr>
          <p:cNvSpPr>
            <a:spLocks noGrp="1" noRot="1" noMove="1" noResize="1" noEditPoints="1" noAdjustHandles="1" noChangeArrowheads="1" noChangeShapeType="1"/>
          </p:cNvSpPr>
          <p:nvPr/>
        </p:nvSpPr>
        <p:spPr>
          <a:xfrm>
            <a:off x="1050612" y="1544321"/>
            <a:ext cx="16199697"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97" name="正方形/長方形 96">
            <a:extLst>
              <a:ext uri="{FF2B5EF4-FFF2-40B4-BE49-F238E27FC236}">
                <a16:creationId xmlns:a16="http://schemas.microsoft.com/office/drawing/2014/main" id="{9B4F5AFA-59E5-6C64-BD1E-0773A0654672}"/>
              </a:ext>
            </a:extLst>
          </p:cNvPr>
          <p:cNvSpPr>
            <a:spLocks noGrp="1" noRot="1" noMove="1" noResize="1" noEditPoints="1" noAdjustHandles="1" noChangeArrowheads="1" noChangeShapeType="1"/>
          </p:cNvSpPr>
          <p:nvPr/>
        </p:nvSpPr>
        <p:spPr>
          <a:xfrm>
            <a:off x="1558552" y="1935411"/>
            <a:ext cx="7205219" cy="37151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978B629E-9D25-9AE7-843A-30CC65FC204A}"/>
              </a:ext>
            </a:extLst>
          </p:cNvPr>
          <p:cNvSpPr txBox="1">
            <a:spLocks noGrp="1" noRot="1" noMove="1" noResize="1" noEditPoints="1" noAdjustHandles="1" noChangeArrowheads="1" noChangeShapeType="1"/>
          </p:cNvSpPr>
          <p:nvPr/>
        </p:nvSpPr>
        <p:spPr>
          <a:xfrm>
            <a:off x="1050614" y="550800"/>
            <a:ext cx="10176186"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周波数・波長・音速の関係</a:t>
            </a:r>
          </a:p>
        </p:txBody>
      </p:sp>
      <p:sp>
        <p:nvSpPr>
          <p:cNvPr id="17" name="Line 30">
            <a:extLst>
              <a:ext uri="{FF2B5EF4-FFF2-40B4-BE49-F238E27FC236}">
                <a16:creationId xmlns:a16="http://schemas.microsoft.com/office/drawing/2014/main" id="{8ABAFBE0-E4FD-7172-BCBB-7A7A65F4DFD1}"/>
              </a:ext>
            </a:extLst>
          </p:cNvPr>
          <p:cNvSpPr>
            <a:spLocks noGrp="1" noRot="1" noMove="1" noResize="1" noEditPoints="1" noAdjustHandles="1" noChangeArrowheads="1" noChangeShapeType="1"/>
          </p:cNvSpPr>
          <p:nvPr/>
        </p:nvSpPr>
        <p:spPr bwMode="auto">
          <a:xfrm>
            <a:off x="2844895" y="2895268"/>
            <a:ext cx="1" cy="1828764"/>
          </a:xfrm>
          <a:prstGeom prst="line">
            <a:avLst/>
          </a:prstGeom>
          <a:noFill/>
          <a:ln w="12700">
            <a:solidFill>
              <a:srgbClr val="000000"/>
            </a:solidFill>
            <a:round/>
            <a:headEnd type="triangle" w="lg" len="lg"/>
            <a:tailEnd type="none" w="lg" len="lg"/>
          </a:ln>
          <a:effectLst/>
        </p:spPr>
        <p:txBody>
          <a:bodyPr wrap="none"/>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sp>
        <p:nvSpPr>
          <p:cNvPr id="18" name="Line 31">
            <a:extLst>
              <a:ext uri="{FF2B5EF4-FFF2-40B4-BE49-F238E27FC236}">
                <a16:creationId xmlns:a16="http://schemas.microsoft.com/office/drawing/2014/main" id="{A0C54D90-C6CE-977B-7E2B-346ED01680E6}"/>
              </a:ext>
            </a:extLst>
          </p:cNvPr>
          <p:cNvSpPr>
            <a:spLocks noGrp="1" noRot="1" noMove="1" noResize="1" noEditPoints="1" noAdjustHandles="1" noChangeArrowheads="1" noChangeShapeType="1"/>
          </p:cNvSpPr>
          <p:nvPr/>
        </p:nvSpPr>
        <p:spPr bwMode="auto">
          <a:xfrm>
            <a:off x="2844895" y="3973236"/>
            <a:ext cx="4678089" cy="1"/>
          </a:xfrm>
          <a:prstGeom prst="line">
            <a:avLst/>
          </a:prstGeom>
          <a:noFill/>
          <a:ln w="12700">
            <a:solidFill>
              <a:srgbClr val="000000"/>
            </a:solidFill>
            <a:round/>
            <a:headEnd/>
            <a:tailEnd type="triangle" w="lg" len="lg"/>
          </a:ln>
          <a:effectLst/>
        </p:spPr>
        <p:txBody>
          <a:bodyPr wrap="none"/>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nvGrpSpPr>
          <p:cNvPr id="19" name="グループ化 18">
            <a:extLst>
              <a:ext uri="{FF2B5EF4-FFF2-40B4-BE49-F238E27FC236}">
                <a16:creationId xmlns:a16="http://schemas.microsoft.com/office/drawing/2014/main" id="{E46957C6-1233-991E-AE98-450BEB615638}"/>
              </a:ext>
            </a:extLst>
          </p:cNvPr>
          <p:cNvGrpSpPr>
            <a:grpSpLocks noGrp="1" noUngrp="1" noRot="1" noMove="1" noResize="1"/>
          </p:cNvGrpSpPr>
          <p:nvPr/>
        </p:nvGrpSpPr>
        <p:grpSpPr>
          <a:xfrm>
            <a:off x="3080608" y="3634479"/>
            <a:ext cx="3735267" cy="800912"/>
            <a:chOff x="1249200" y="1916832"/>
            <a:chExt cx="2350800" cy="504056"/>
          </a:xfrm>
        </p:grpSpPr>
        <p:cxnSp>
          <p:nvCxnSpPr>
            <p:cNvPr id="20" name="直線コネクタ 19">
              <a:extLst>
                <a:ext uri="{FF2B5EF4-FFF2-40B4-BE49-F238E27FC236}">
                  <a16:creationId xmlns:a16="http://schemas.microsoft.com/office/drawing/2014/main" id="{6D04575D-CF96-5C41-F545-3EF844B13089}"/>
                </a:ext>
              </a:extLst>
            </p:cNvPr>
            <p:cNvCxnSpPr>
              <a:cxnSpLocks noGrp="1" noRot="1" noMove="1" noResize="1" noEditPoints="1" noAdjustHandles="1" noChangeArrowheads="1" noChangeShapeType="1"/>
            </p:cNvCxnSpPr>
            <p:nvPr/>
          </p:nvCxnSpPr>
          <p:spPr bwMode="auto">
            <a:xfrm>
              <a:off x="12492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23" name="直線コネクタ 22">
              <a:extLst>
                <a:ext uri="{FF2B5EF4-FFF2-40B4-BE49-F238E27FC236}">
                  <a16:creationId xmlns:a16="http://schemas.microsoft.com/office/drawing/2014/main" id="{9D004268-98D7-6C9A-6672-F56618B132E9}"/>
                </a:ext>
              </a:extLst>
            </p:cNvPr>
            <p:cNvCxnSpPr>
              <a:cxnSpLocks noGrp="1" noRot="1" noMove="1" noResize="1" noEditPoints="1" noAdjustHandles="1" noChangeArrowheads="1" noChangeShapeType="1"/>
            </p:cNvCxnSpPr>
            <p:nvPr/>
          </p:nvCxnSpPr>
          <p:spPr bwMode="auto">
            <a:xfrm>
              <a:off x="14544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28" name="直線コネクタ 27">
              <a:extLst>
                <a:ext uri="{FF2B5EF4-FFF2-40B4-BE49-F238E27FC236}">
                  <a16:creationId xmlns:a16="http://schemas.microsoft.com/office/drawing/2014/main" id="{B7823CDC-1CE1-F034-C3D9-1D9551525D3B}"/>
                </a:ext>
              </a:extLst>
            </p:cNvPr>
            <p:cNvCxnSpPr>
              <a:cxnSpLocks noGrp="1" noRot="1" noMove="1" noResize="1" noEditPoints="1" noAdjustHandles="1" noChangeArrowheads="1" noChangeShapeType="1"/>
            </p:cNvCxnSpPr>
            <p:nvPr/>
          </p:nvCxnSpPr>
          <p:spPr bwMode="auto">
            <a:xfrm>
              <a:off x="15552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0" name="直線コネクタ 29">
              <a:extLst>
                <a:ext uri="{FF2B5EF4-FFF2-40B4-BE49-F238E27FC236}">
                  <a16:creationId xmlns:a16="http://schemas.microsoft.com/office/drawing/2014/main" id="{DE74AA3A-AEF9-4DDC-2636-F37ABFBDF146}"/>
                </a:ext>
              </a:extLst>
            </p:cNvPr>
            <p:cNvCxnSpPr>
              <a:cxnSpLocks noGrp="1" noRot="1" noMove="1" noResize="1" noEditPoints="1" noAdjustHandles="1" noChangeArrowheads="1" noChangeShapeType="1"/>
            </p:cNvCxnSpPr>
            <p:nvPr/>
          </p:nvCxnSpPr>
          <p:spPr bwMode="auto">
            <a:xfrm>
              <a:off x="1659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2" name="直線コネクタ 31">
              <a:extLst>
                <a:ext uri="{FF2B5EF4-FFF2-40B4-BE49-F238E27FC236}">
                  <a16:creationId xmlns:a16="http://schemas.microsoft.com/office/drawing/2014/main" id="{DFF57E70-84DC-B024-85E6-6046817CE4CF}"/>
                </a:ext>
              </a:extLst>
            </p:cNvPr>
            <p:cNvCxnSpPr>
              <a:cxnSpLocks noGrp="1" noRot="1" noMove="1" noResize="1" noEditPoints="1" noAdjustHandles="1" noChangeArrowheads="1" noChangeShapeType="1"/>
            </p:cNvCxnSpPr>
            <p:nvPr/>
          </p:nvCxnSpPr>
          <p:spPr bwMode="auto">
            <a:xfrm>
              <a:off x="17604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3" name="直線コネクタ 32">
              <a:extLst>
                <a:ext uri="{FF2B5EF4-FFF2-40B4-BE49-F238E27FC236}">
                  <a16:creationId xmlns:a16="http://schemas.microsoft.com/office/drawing/2014/main" id="{FF221B44-9306-170A-C25A-1E17A4075480}"/>
                </a:ext>
              </a:extLst>
            </p:cNvPr>
            <p:cNvCxnSpPr>
              <a:cxnSpLocks noGrp="1" noRot="1" noMove="1" noResize="1" noEditPoints="1" noAdjustHandles="1" noChangeArrowheads="1" noChangeShapeType="1"/>
            </p:cNvCxnSpPr>
            <p:nvPr/>
          </p:nvCxnSpPr>
          <p:spPr bwMode="auto">
            <a:xfrm>
              <a:off x="1965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35" name="直線コネクタ 34">
              <a:extLst>
                <a:ext uri="{FF2B5EF4-FFF2-40B4-BE49-F238E27FC236}">
                  <a16:creationId xmlns:a16="http://schemas.microsoft.com/office/drawing/2014/main" id="{E78C773D-B87E-1EDE-DEFA-B81FFD5BB0C6}"/>
                </a:ext>
              </a:extLst>
            </p:cNvPr>
            <p:cNvCxnSpPr>
              <a:cxnSpLocks noGrp="1" noRot="1" noMove="1" noResize="1" noEditPoints="1" noAdjustHandles="1" noChangeArrowheads="1" noChangeShapeType="1"/>
            </p:cNvCxnSpPr>
            <p:nvPr/>
          </p:nvCxnSpPr>
          <p:spPr bwMode="auto">
            <a:xfrm>
              <a:off x="2271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6" name="直線コネクタ 55">
              <a:extLst>
                <a:ext uri="{FF2B5EF4-FFF2-40B4-BE49-F238E27FC236}">
                  <a16:creationId xmlns:a16="http://schemas.microsoft.com/office/drawing/2014/main" id="{258B08B3-4170-5302-0157-CAAAD613883B}"/>
                </a:ext>
              </a:extLst>
            </p:cNvPr>
            <p:cNvCxnSpPr>
              <a:cxnSpLocks noGrp="1" noRot="1" noMove="1" noResize="1" noEditPoints="1" noAdjustHandles="1" noChangeArrowheads="1" noChangeShapeType="1"/>
            </p:cNvCxnSpPr>
            <p:nvPr/>
          </p:nvCxnSpPr>
          <p:spPr bwMode="auto">
            <a:xfrm>
              <a:off x="2577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7" name="直線コネクタ 56">
              <a:extLst>
                <a:ext uri="{FF2B5EF4-FFF2-40B4-BE49-F238E27FC236}">
                  <a16:creationId xmlns:a16="http://schemas.microsoft.com/office/drawing/2014/main" id="{F3654897-EAF1-0637-A017-C271735513B1}"/>
                </a:ext>
              </a:extLst>
            </p:cNvPr>
            <p:cNvCxnSpPr>
              <a:cxnSpLocks noGrp="1" noRot="1" noMove="1" noResize="1" noEditPoints="1" noAdjustHandles="1" noChangeArrowheads="1" noChangeShapeType="1"/>
            </p:cNvCxnSpPr>
            <p:nvPr/>
          </p:nvCxnSpPr>
          <p:spPr bwMode="auto">
            <a:xfrm>
              <a:off x="27828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8" name="直線コネクタ 57">
              <a:extLst>
                <a:ext uri="{FF2B5EF4-FFF2-40B4-BE49-F238E27FC236}">
                  <a16:creationId xmlns:a16="http://schemas.microsoft.com/office/drawing/2014/main" id="{EFB4DAA1-5F2D-8EEE-43FD-1DF311E055C6}"/>
                </a:ext>
              </a:extLst>
            </p:cNvPr>
            <p:cNvCxnSpPr>
              <a:cxnSpLocks noGrp="1" noRot="1" noMove="1" noResize="1" noEditPoints="1" noAdjustHandles="1" noChangeArrowheads="1" noChangeShapeType="1"/>
            </p:cNvCxnSpPr>
            <p:nvPr/>
          </p:nvCxnSpPr>
          <p:spPr bwMode="auto">
            <a:xfrm>
              <a:off x="28836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59" name="直線コネクタ 58">
              <a:extLst>
                <a:ext uri="{FF2B5EF4-FFF2-40B4-BE49-F238E27FC236}">
                  <a16:creationId xmlns:a16="http://schemas.microsoft.com/office/drawing/2014/main" id="{42FAC927-4F11-572E-1E3D-73E19C3BAC83}"/>
                </a:ext>
              </a:extLst>
            </p:cNvPr>
            <p:cNvCxnSpPr>
              <a:cxnSpLocks noGrp="1" noRot="1" noMove="1" noResize="1" noEditPoints="1" noAdjustHandles="1" noChangeArrowheads="1" noChangeShapeType="1"/>
            </p:cNvCxnSpPr>
            <p:nvPr/>
          </p:nvCxnSpPr>
          <p:spPr bwMode="auto">
            <a:xfrm>
              <a:off x="29880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0" name="直線コネクタ 59">
              <a:extLst>
                <a:ext uri="{FF2B5EF4-FFF2-40B4-BE49-F238E27FC236}">
                  <a16:creationId xmlns:a16="http://schemas.microsoft.com/office/drawing/2014/main" id="{03A9BD8D-F684-7867-C603-EFA3BAA5B015}"/>
                </a:ext>
              </a:extLst>
            </p:cNvPr>
            <p:cNvCxnSpPr>
              <a:cxnSpLocks noGrp="1" noRot="1" noMove="1" noResize="1" noEditPoints="1" noAdjustHandles="1" noChangeArrowheads="1" noChangeShapeType="1"/>
            </p:cNvCxnSpPr>
            <p:nvPr/>
          </p:nvCxnSpPr>
          <p:spPr bwMode="auto">
            <a:xfrm>
              <a:off x="30888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1" name="直線コネクタ 60">
              <a:extLst>
                <a:ext uri="{FF2B5EF4-FFF2-40B4-BE49-F238E27FC236}">
                  <a16:creationId xmlns:a16="http://schemas.microsoft.com/office/drawing/2014/main" id="{4ECD2820-E87D-EE84-9A72-87BDC5ADB604}"/>
                </a:ext>
              </a:extLst>
            </p:cNvPr>
            <p:cNvCxnSpPr>
              <a:cxnSpLocks noGrp="1" noRot="1" noMove="1" noResize="1" noEditPoints="1" noAdjustHandles="1" noChangeArrowheads="1" noChangeShapeType="1"/>
            </p:cNvCxnSpPr>
            <p:nvPr/>
          </p:nvCxnSpPr>
          <p:spPr bwMode="auto">
            <a:xfrm>
              <a:off x="3294000" y="1916832"/>
              <a:ext cx="0" cy="504056"/>
            </a:xfrm>
            <a:prstGeom prst="line">
              <a:avLst/>
            </a:prstGeom>
            <a:noFill/>
            <a:ln w="19050" cap="flat" cmpd="sng" algn="ctr">
              <a:solidFill>
                <a:srgbClr val="000000"/>
              </a:solidFill>
              <a:prstDash val="solid"/>
              <a:round/>
              <a:headEnd type="none" w="med" len="med"/>
              <a:tailEnd type="none" w="med" len="med"/>
            </a:ln>
            <a:effectLst/>
          </p:spPr>
        </p:cxnSp>
        <p:cxnSp>
          <p:nvCxnSpPr>
            <p:cNvPr id="62" name="直線コネクタ 61">
              <a:extLst>
                <a:ext uri="{FF2B5EF4-FFF2-40B4-BE49-F238E27FC236}">
                  <a16:creationId xmlns:a16="http://schemas.microsoft.com/office/drawing/2014/main" id="{DB5AB0B0-A367-8E2F-5654-DCFBD5DFA2EC}"/>
                </a:ext>
              </a:extLst>
            </p:cNvPr>
            <p:cNvCxnSpPr>
              <a:cxnSpLocks noGrp="1" noRot="1" noMove="1" noResize="1" noEditPoints="1" noAdjustHandles="1" noChangeArrowheads="1" noChangeShapeType="1"/>
            </p:cNvCxnSpPr>
            <p:nvPr/>
          </p:nvCxnSpPr>
          <p:spPr bwMode="auto">
            <a:xfrm>
              <a:off x="3600000" y="1916832"/>
              <a:ext cx="0" cy="504056"/>
            </a:xfrm>
            <a:prstGeom prst="line">
              <a:avLst/>
            </a:prstGeom>
            <a:noFill/>
            <a:ln w="19050" cap="flat" cmpd="sng" algn="ctr">
              <a:solidFill>
                <a:srgbClr val="000000"/>
              </a:solidFill>
              <a:prstDash val="solid"/>
              <a:round/>
              <a:headEnd type="none" w="med" len="med"/>
              <a:tailEnd type="none" w="med" len="med"/>
            </a:ln>
            <a:effectLst/>
          </p:spPr>
        </p:cxnSp>
      </p:grpSp>
      <p:cxnSp>
        <p:nvCxnSpPr>
          <p:cNvPr id="63" name="直線矢印コネクタ 62">
            <a:extLst>
              <a:ext uri="{FF2B5EF4-FFF2-40B4-BE49-F238E27FC236}">
                <a16:creationId xmlns:a16="http://schemas.microsoft.com/office/drawing/2014/main" id="{811B330D-CAE4-A127-ACF9-ABFD336060C6}"/>
              </a:ext>
            </a:extLst>
          </p:cNvPr>
          <p:cNvCxnSpPr>
            <a:cxnSpLocks noGrp="1" noRot="1" noMove="1" noResize="1" noEditPoints="1" noAdjustHandles="1" noChangeArrowheads="1" noChangeShapeType="1"/>
          </p:cNvCxnSpPr>
          <p:nvPr/>
        </p:nvCxnSpPr>
        <p:spPr bwMode="auto">
          <a:xfrm>
            <a:off x="3652336" y="4916805"/>
            <a:ext cx="2105739" cy="0"/>
          </a:xfrm>
          <a:prstGeom prst="straightConnector1">
            <a:avLst/>
          </a:prstGeom>
          <a:noFill/>
          <a:ln w="38100" cap="flat" cmpd="sng" algn="ctr">
            <a:solidFill>
              <a:srgbClr val="000000"/>
            </a:solidFill>
            <a:prstDash val="solid"/>
            <a:round/>
            <a:headEnd type="arrow" w="med" len="med"/>
            <a:tailEnd type="arrow" w="med" len="med"/>
          </a:ln>
          <a:effectLst/>
        </p:spPr>
      </p:cxnSp>
      <p:cxnSp>
        <p:nvCxnSpPr>
          <p:cNvPr id="64" name="直線コネクタ 63">
            <a:extLst>
              <a:ext uri="{FF2B5EF4-FFF2-40B4-BE49-F238E27FC236}">
                <a16:creationId xmlns:a16="http://schemas.microsoft.com/office/drawing/2014/main" id="{7897F57A-8380-16A6-7AE9-6C9C0A9D8D42}"/>
              </a:ext>
            </a:extLst>
          </p:cNvPr>
          <p:cNvCxnSpPr>
            <a:cxnSpLocks noGrp="1" noRot="1" noMove="1" noResize="1" noEditPoints="1" noAdjustHandles="1" noChangeArrowheads="1" noChangeShapeType="1"/>
          </p:cNvCxnSpPr>
          <p:nvPr/>
        </p:nvCxnSpPr>
        <p:spPr bwMode="auto">
          <a:xfrm>
            <a:off x="3575911" y="4727451"/>
            <a:ext cx="1" cy="343210"/>
          </a:xfrm>
          <a:prstGeom prst="line">
            <a:avLst/>
          </a:prstGeom>
          <a:noFill/>
          <a:ln w="15875" cap="flat" cmpd="sng" algn="ctr">
            <a:solidFill>
              <a:srgbClr val="000000"/>
            </a:solidFill>
            <a:prstDash val="solid"/>
            <a:round/>
            <a:headEnd type="none" w="med" len="med"/>
            <a:tailEnd type="none" w="med" len="med"/>
          </a:ln>
          <a:effectLst/>
        </p:spPr>
      </p:cxnSp>
      <p:cxnSp>
        <p:nvCxnSpPr>
          <p:cNvPr id="65" name="直線コネクタ 64">
            <a:extLst>
              <a:ext uri="{FF2B5EF4-FFF2-40B4-BE49-F238E27FC236}">
                <a16:creationId xmlns:a16="http://schemas.microsoft.com/office/drawing/2014/main" id="{8A577ECF-C086-3F30-8F15-EDAFA41C01DD}"/>
              </a:ext>
            </a:extLst>
          </p:cNvPr>
          <p:cNvCxnSpPr>
            <a:cxnSpLocks noGrp="1" noRot="1" noMove="1" noResize="1" noEditPoints="1" noAdjustHandles="1" noChangeArrowheads="1" noChangeShapeType="1"/>
          </p:cNvCxnSpPr>
          <p:nvPr/>
        </p:nvCxnSpPr>
        <p:spPr bwMode="auto">
          <a:xfrm>
            <a:off x="5837726" y="4730081"/>
            <a:ext cx="1" cy="343210"/>
          </a:xfrm>
          <a:prstGeom prst="line">
            <a:avLst/>
          </a:prstGeom>
          <a:noFill/>
          <a:ln w="15875" cap="flat" cmpd="sng" algn="ctr">
            <a:solidFill>
              <a:srgbClr val="000000"/>
            </a:solidFill>
            <a:prstDash val="solid"/>
            <a:round/>
            <a:headEnd type="none" w="med" len="med"/>
            <a:tailEnd type="none" w="med" len="med"/>
          </a:ln>
          <a:effectLst/>
        </p:spPr>
      </p:cxnSp>
      <p:sp>
        <p:nvSpPr>
          <p:cNvPr id="66" name="Text Box 37">
            <a:extLst>
              <a:ext uri="{FF2B5EF4-FFF2-40B4-BE49-F238E27FC236}">
                <a16:creationId xmlns:a16="http://schemas.microsoft.com/office/drawing/2014/main" id="{8C1F8249-1EA7-E51E-3744-B82E37E69367}"/>
              </a:ext>
            </a:extLst>
          </p:cNvPr>
          <p:cNvSpPr txBox="1">
            <a:spLocks noGrp="1" noRot="1" noMove="1" noResize="1" noEditPoints="1" noAdjustHandles="1" noChangeArrowheads="1" noChangeShapeType="1"/>
          </p:cNvSpPr>
          <p:nvPr/>
        </p:nvSpPr>
        <p:spPr bwMode="auto">
          <a:xfrm>
            <a:off x="3207625"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密</a:t>
            </a:r>
          </a:p>
        </p:txBody>
      </p:sp>
      <p:sp>
        <p:nvSpPr>
          <p:cNvPr id="67" name="Text Box 37">
            <a:extLst>
              <a:ext uri="{FF2B5EF4-FFF2-40B4-BE49-F238E27FC236}">
                <a16:creationId xmlns:a16="http://schemas.microsoft.com/office/drawing/2014/main" id="{6C44763D-96A8-90FE-3160-D8B1CD0A464F}"/>
              </a:ext>
            </a:extLst>
          </p:cNvPr>
          <p:cNvSpPr txBox="1">
            <a:spLocks noGrp="1" noRot="1" noMove="1" noResize="1" noEditPoints="1" noAdjustHandles="1" noChangeArrowheads="1" noChangeShapeType="1"/>
          </p:cNvSpPr>
          <p:nvPr/>
        </p:nvSpPr>
        <p:spPr bwMode="auto">
          <a:xfrm>
            <a:off x="4255334"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疎</a:t>
            </a:r>
          </a:p>
        </p:txBody>
      </p:sp>
      <p:sp>
        <p:nvSpPr>
          <p:cNvPr id="68" name="Text Box 37">
            <a:extLst>
              <a:ext uri="{FF2B5EF4-FFF2-40B4-BE49-F238E27FC236}">
                <a16:creationId xmlns:a16="http://schemas.microsoft.com/office/drawing/2014/main" id="{25E1D175-5CBB-9FE5-2DF5-034541E622A4}"/>
              </a:ext>
            </a:extLst>
          </p:cNvPr>
          <p:cNvSpPr txBox="1">
            <a:spLocks noGrp="1" noRot="1" noMove="1" noResize="1" noEditPoints="1" noAdjustHandles="1" noChangeArrowheads="1" noChangeShapeType="1"/>
          </p:cNvSpPr>
          <p:nvPr/>
        </p:nvSpPr>
        <p:spPr bwMode="auto">
          <a:xfrm>
            <a:off x="5320138" y="2890096"/>
            <a:ext cx="801229" cy="430887"/>
          </a:xfrm>
          <a:prstGeom prst="rect">
            <a:avLst/>
          </a:prstGeom>
          <a:noFill/>
          <a:ln w="6350">
            <a:noFill/>
            <a:miter lim="800000"/>
            <a:headEnd/>
            <a:tailEnd/>
          </a:ln>
          <a:effectLst/>
        </p:spPr>
        <p:txBody>
          <a:bodyPr wrap="square" lIns="0" tIns="0" rIns="0" bIns="0">
            <a:spAutoFit/>
          </a:bodyPr>
          <a:lstStyle/>
          <a:p>
            <a:pPr algn="ctr"/>
            <a:r>
              <a:rPr lang="ja-JP" altLang="en-US" sz="2800">
                <a:solidFill>
                  <a:srgbClr val="000000"/>
                </a:solidFill>
                <a:latin typeface="Noto Sans JP" panose="020B0200000000000000" pitchFamily="50" charset="-128"/>
                <a:ea typeface="Noto Sans JP" panose="020B0200000000000000" pitchFamily="50" charset="-128"/>
              </a:rPr>
              <a:t>密</a:t>
            </a:r>
          </a:p>
        </p:txBody>
      </p:sp>
      <p:sp>
        <p:nvSpPr>
          <p:cNvPr id="69" name="テキスト ボックス 68">
            <a:extLst>
              <a:ext uri="{FF2B5EF4-FFF2-40B4-BE49-F238E27FC236}">
                <a16:creationId xmlns:a16="http://schemas.microsoft.com/office/drawing/2014/main" id="{F6FD0646-93AA-3A36-AD65-1A8D8CB38BD1}"/>
              </a:ext>
            </a:extLst>
          </p:cNvPr>
          <p:cNvSpPr txBox="1">
            <a:spLocks noGrp="1" noRot="1" noMove="1" noResize="1" noEditPoints="1" noAdjustHandles="1" noChangeArrowheads="1" noChangeShapeType="1"/>
          </p:cNvSpPr>
          <p:nvPr/>
        </p:nvSpPr>
        <p:spPr>
          <a:xfrm>
            <a:off x="3598512" y="5115273"/>
            <a:ext cx="2540195" cy="430887"/>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r>
              <a:rPr lang="en-US" altLang="ja-JP" sz="2800" b="1" i="1" dirty="0">
                <a:latin typeface="MS PGothic" panose="020B0600070205080204" pitchFamily="34" charset="-128"/>
                <a:ea typeface="MS PGothic" panose="020B0600070205080204" pitchFamily="34" charset="-128"/>
              </a:rPr>
              <a:t>λ</a:t>
            </a:r>
            <a:r>
              <a:rPr lang="ja-JP" altLang="en-US" sz="2800"/>
              <a:t>：</a:t>
            </a:r>
            <a:r>
              <a:rPr lang="ja-JP" altLang="en-US" sz="2800">
                <a:latin typeface="MS PGothic" panose="020B0600070205080204" pitchFamily="34" charset="-128"/>
                <a:ea typeface="MS PGothic" panose="020B0600070205080204" pitchFamily="34" charset="-128"/>
              </a:rPr>
              <a:t>波長</a:t>
            </a:r>
            <a:r>
              <a:rPr lang="ja-JP" altLang="en-US" sz="2800"/>
              <a:t> </a:t>
            </a:r>
            <a:r>
              <a:rPr lang="en-US" altLang="ja-JP" sz="2800" b="1" dirty="0">
                <a:latin typeface="MS PGothic" panose="020B0600070205080204" pitchFamily="34" charset="-128"/>
                <a:ea typeface="MS PGothic" panose="020B0600070205080204" pitchFamily="34" charset="-128"/>
              </a:rPr>
              <a:t>[m]</a:t>
            </a:r>
            <a:endParaRPr lang="ja-JP" altLang="en-US" sz="2800" b="1">
              <a:latin typeface="MS PGothic" panose="020B0600070205080204" pitchFamily="34" charset="-128"/>
              <a:ea typeface="MS PGothic" panose="020B0600070205080204" pitchFamily="34" charset="-128"/>
            </a:endParaRPr>
          </a:p>
        </p:txBody>
      </p:sp>
      <p:sp>
        <p:nvSpPr>
          <p:cNvPr id="79" name="右矢印 222216">
            <a:extLst>
              <a:ext uri="{FF2B5EF4-FFF2-40B4-BE49-F238E27FC236}">
                <a16:creationId xmlns:a16="http://schemas.microsoft.com/office/drawing/2014/main" id="{EA577D85-A0D5-F052-1B13-816200F9C122}"/>
              </a:ext>
            </a:extLst>
          </p:cNvPr>
          <p:cNvSpPr>
            <a:spLocks noGrp="1" noRot="1" noMove="1" noResize="1" noEditPoints="1" noAdjustHandles="1" noChangeArrowheads="1" noChangeShapeType="1"/>
          </p:cNvSpPr>
          <p:nvPr/>
        </p:nvSpPr>
        <p:spPr bwMode="auto">
          <a:xfrm>
            <a:off x="9107742" y="3593634"/>
            <a:ext cx="1012489" cy="759203"/>
          </a:xfrm>
          <a:prstGeom prst="rightArrow">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pic>
        <p:nvPicPr>
          <p:cNvPr id="80" name="合成-02_v2">
            <a:hlinkClick r:id="" action="ppaction://media"/>
            <a:extLst>
              <a:ext uri="{FF2B5EF4-FFF2-40B4-BE49-F238E27FC236}">
                <a16:creationId xmlns:a16="http://schemas.microsoft.com/office/drawing/2014/main" id="{86DE2B16-7DD0-8E1D-DC4D-0EC88A036BD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7"/>
          <a:srcRect/>
          <a:stretch/>
        </p:blipFill>
        <p:spPr>
          <a:xfrm>
            <a:off x="10744241" y="2229273"/>
            <a:ext cx="5898888" cy="3318125"/>
          </a:xfrm>
          <a:prstGeom prst="rect">
            <a:avLst/>
          </a:prstGeom>
        </p:spPr>
      </p:pic>
      <p:pic>
        <p:nvPicPr>
          <p:cNvPr id="81" name="合成-03_v4-JSUM">
            <a:hlinkClick r:id="" action="ppaction://media"/>
            <a:extLst>
              <a:ext uri="{FF2B5EF4-FFF2-40B4-BE49-F238E27FC236}">
                <a16:creationId xmlns:a16="http://schemas.microsoft.com/office/drawing/2014/main" id="{3888D4DB-FD48-0C35-9843-6B2FE833A7D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8"/>
          <a:stretch>
            <a:fillRect/>
          </a:stretch>
        </p:blipFill>
        <p:spPr>
          <a:xfrm>
            <a:off x="10744240" y="5778458"/>
            <a:ext cx="5898891" cy="3318125"/>
          </a:xfrm>
          <a:prstGeom prst="rect">
            <a:avLst/>
          </a:prstGeom>
        </p:spPr>
      </p:pic>
      <p:sp>
        <p:nvSpPr>
          <p:cNvPr id="8" name="二等辺三角形 7">
            <a:extLst>
              <a:ext uri="{FF2B5EF4-FFF2-40B4-BE49-F238E27FC236}">
                <a16:creationId xmlns:a16="http://schemas.microsoft.com/office/drawing/2014/main" id="{54A76A35-DFAE-9ABF-E9DD-78F01BD5606E}"/>
              </a:ext>
            </a:extLst>
          </p:cNvPr>
          <p:cNvSpPr>
            <a:spLocks noGrp="1" noRot="1" noMove="1" noResize="1" noEditPoints="1" noAdjustHandles="1" noChangeArrowheads="1" noChangeShapeType="1"/>
          </p:cNvSpPr>
          <p:nvPr/>
        </p:nvSpPr>
        <p:spPr>
          <a:xfrm rot="10800000">
            <a:off x="5631105" y="7863423"/>
            <a:ext cx="532643" cy="245534"/>
          </a:xfrm>
          <a:prstGeom prst="triangle">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nvGrpSpPr>
          <p:cNvPr id="34" name="グループ化 33">
            <a:extLst>
              <a:ext uri="{FF2B5EF4-FFF2-40B4-BE49-F238E27FC236}">
                <a16:creationId xmlns:a16="http://schemas.microsoft.com/office/drawing/2014/main" id="{AB5048EC-3AEE-DD6A-11A7-94E93CFC3FF5}"/>
              </a:ext>
            </a:extLst>
          </p:cNvPr>
          <p:cNvGrpSpPr>
            <a:grpSpLocks noGrp="1" noUngrp="1" noRot="1" noMove="1" noResize="1"/>
          </p:cNvGrpSpPr>
          <p:nvPr/>
        </p:nvGrpSpPr>
        <p:grpSpPr>
          <a:xfrm>
            <a:off x="4816171" y="8256979"/>
            <a:ext cx="2162510" cy="758324"/>
            <a:chOff x="4889320" y="8399219"/>
            <a:chExt cx="2162510" cy="758324"/>
          </a:xfrm>
        </p:grpSpPr>
        <p:sp>
          <p:nvSpPr>
            <p:cNvPr id="10" name="四角形: 角を丸くする 9">
              <a:extLst>
                <a:ext uri="{FF2B5EF4-FFF2-40B4-BE49-F238E27FC236}">
                  <a16:creationId xmlns:a16="http://schemas.microsoft.com/office/drawing/2014/main" id="{2B92F749-2959-0869-40A6-865C4CA1D973}"/>
                </a:ext>
              </a:extLst>
            </p:cNvPr>
            <p:cNvSpPr>
              <a:spLocks noGrp="1" noRot="1" noMove="1" noResize="1" noEditPoints="1" noAdjustHandles="1" noChangeArrowheads="1" noChangeShapeType="1"/>
            </p:cNvSpPr>
            <p:nvPr/>
          </p:nvSpPr>
          <p:spPr>
            <a:xfrm>
              <a:off x="4889320" y="8399219"/>
              <a:ext cx="2162510" cy="758324"/>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7">
              <a:extLst>
                <a:ext uri="{FF2B5EF4-FFF2-40B4-BE49-F238E27FC236}">
                  <a16:creationId xmlns:a16="http://schemas.microsoft.com/office/drawing/2014/main" id="{7C64B55E-3FBC-2BA7-9838-849D1389C2BC}"/>
                </a:ext>
              </a:extLst>
            </p:cNvPr>
            <p:cNvSpPr txBox="1">
              <a:spLocks noGrp="1" noRot="1" noMove="1" noResize="1" noEditPoints="1" noAdjustHandles="1" noChangeArrowheads="1" noChangeShapeType="1"/>
            </p:cNvSpPr>
            <p:nvPr/>
          </p:nvSpPr>
          <p:spPr bwMode="auto">
            <a:xfrm>
              <a:off x="4889320" y="8429509"/>
              <a:ext cx="2162510" cy="713272"/>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US" altLang="ja-JP" sz="4800" i="1" spc="600" dirty="0">
                  <a:latin typeface="MS PGothic" panose="020B0600070205080204" pitchFamily="34" charset="-128"/>
                  <a:ea typeface="MS PGothic" panose="020B0600070205080204" pitchFamily="34" charset="-128"/>
                </a:rPr>
                <a:t>c=fλ</a:t>
              </a:r>
              <a:endParaRPr lang="ja-JP" altLang="en-US" sz="4800" i="1" spc="600">
                <a:latin typeface="MS PGothic" panose="020B0600070205080204" pitchFamily="34" charset="-128"/>
                <a:ea typeface="MS PGothic" panose="020B0600070205080204" pitchFamily="34" charset="-128"/>
              </a:endParaRPr>
            </a:p>
          </p:txBody>
        </p:sp>
      </p:grpSp>
      <p:grpSp>
        <p:nvGrpSpPr>
          <p:cNvPr id="31" name="グループ化 30">
            <a:extLst>
              <a:ext uri="{FF2B5EF4-FFF2-40B4-BE49-F238E27FC236}">
                <a16:creationId xmlns:a16="http://schemas.microsoft.com/office/drawing/2014/main" id="{2EA411F0-F915-BB6E-1CC7-C56F07606801}"/>
              </a:ext>
            </a:extLst>
          </p:cNvPr>
          <p:cNvGrpSpPr>
            <a:grpSpLocks noGrp="1" noUngrp="1" noRot="1" noMove="1" noResize="1"/>
          </p:cNvGrpSpPr>
          <p:nvPr/>
        </p:nvGrpSpPr>
        <p:grpSpPr>
          <a:xfrm>
            <a:off x="1532380" y="5870616"/>
            <a:ext cx="8730092" cy="1861162"/>
            <a:chOff x="1802441" y="6175416"/>
            <a:chExt cx="8730092" cy="1861162"/>
          </a:xfrm>
        </p:grpSpPr>
        <p:sp>
          <p:nvSpPr>
            <p:cNvPr id="75" name="角丸四角形 43">
              <a:extLst>
                <a:ext uri="{FF2B5EF4-FFF2-40B4-BE49-F238E27FC236}">
                  <a16:creationId xmlns:a16="http://schemas.microsoft.com/office/drawing/2014/main" id="{FC96ED0B-B8DC-B2AA-FD45-ACB06DBB4444}"/>
                </a:ext>
              </a:extLst>
            </p:cNvPr>
            <p:cNvSpPr>
              <a:spLocks noGrp="1" noRot="1" noMove="1" noResize="1" noEditPoints="1" noAdjustHandles="1" noChangeArrowheads="1" noChangeShapeType="1"/>
            </p:cNvSpPr>
            <p:nvPr/>
          </p:nvSpPr>
          <p:spPr>
            <a:xfrm>
              <a:off x="1802441" y="6175416"/>
              <a:ext cx="8730092" cy="1861162"/>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29" name="グループ化 28">
              <a:extLst>
                <a:ext uri="{FF2B5EF4-FFF2-40B4-BE49-F238E27FC236}">
                  <a16:creationId xmlns:a16="http://schemas.microsoft.com/office/drawing/2014/main" id="{51D7F9AD-B3E3-CDB1-3F7E-9C88F6EEA8E9}"/>
                </a:ext>
              </a:extLst>
            </p:cNvPr>
            <p:cNvGrpSpPr>
              <a:grpSpLocks noGrp="1" noUngrp="1" noRot="1" noMove="1" noResize="1"/>
            </p:cNvGrpSpPr>
            <p:nvPr/>
          </p:nvGrpSpPr>
          <p:grpSpPr>
            <a:xfrm>
              <a:off x="2057951" y="6393045"/>
              <a:ext cx="8277117" cy="1426465"/>
              <a:chOff x="2057951" y="6393045"/>
              <a:chExt cx="8277117" cy="1426465"/>
            </a:xfrm>
          </p:grpSpPr>
          <p:grpSp>
            <p:nvGrpSpPr>
              <p:cNvPr id="27" name="グループ化 26">
                <a:extLst>
                  <a:ext uri="{FF2B5EF4-FFF2-40B4-BE49-F238E27FC236}">
                    <a16:creationId xmlns:a16="http://schemas.microsoft.com/office/drawing/2014/main" id="{80BD17E0-C568-1EBE-5A6A-FAF45265209E}"/>
                  </a:ext>
                </a:extLst>
              </p:cNvPr>
              <p:cNvGrpSpPr>
                <a:grpSpLocks noGrp="1" noUngrp="1" noRot="1" noMove="1" noResize="1"/>
              </p:cNvGrpSpPr>
              <p:nvPr/>
            </p:nvGrpSpPr>
            <p:grpSpPr>
              <a:xfrm>
                <a:off x="2057951" y="6393045"/>
                <a:ext cx="8277117" cy="384721"/>
                <a:chOff x="2057951" y="6393045"/>
                <a:chExt cx="8277117" cy="384721"/>
              </a:xfrm>
            </p:grpSpPr>
            <p:sp>
              <p:nvSpPr>
                <p:cNvPr id="78" name="テキスト ボックス 77">
                  <a:extLst>
                    <a:ext uri="{FF2B5EF4-FFF2-40B4-BE49-F238E27FC236}">
                      <a16:creationId xmlns:a16="http://schemas.microsoft.com/office/drawing/2014/main" id="{23498A1B-E5E2-2269-1D15-899246D6C42C}"/>
                    </a:ext>
                  </a:extLst>
                </p:cNvPr>
                <p:cNvSpPr txBox="1">
                  <a:spLocks noGrp="1" noRot="1" noMove="1" noResize="1" noEditPoints="1" noAdjustHandles="1" noChangeArrowheads="1" noChangeShapeType="1"/>
                </p:cNvSpPr>
                <p:nvPr/>
              </p:nvSpPr>
              <p:spPr>
                <a:xfrm>
                  <a:off x="2458921" y="6393045"/>
                  <a:ext cx="7876147" cy="384721"/>
                </a:xfrm>
                <a:prstGeom prst="rect">
                  <a:avLst/>
                </a:prstGeom>
                <a:noFill/>
              </p:spPr>
              <p:txBody>
                <a:bodyPr wrap="square" lIns="0" tIns="0" rIns="0" bIns="0" rtlCol="0">
                  <a:spAutoFit/>
                </a:bodyPr>
                <a:lstStyle/>
                <a:p>
                  <a:r>
                    <a:rPr kumimoji="1" lang="ja-JP" altLang="en-US" sz="2500">
                      <a:solidFill>
                        <a:srgbClr val="000000"/>
                      </a:solidFill>
                      <a:latin typeface="MS PGothic" panose="020B0600070205080204" pitchFamily="34" charset="-128"/>
                      <a:ea typeface="MS PGothic" panose="020B0600070205080204" pitchFamily="34" charset="-128"/>
                    </a:rPr>
                    <a:t>周期 </a:t>
                  </a:r>
                  <a:r>
                    <a:rPr kumimoji="1" lang="en-US" altLang="ja-JP" sz="2500" b="1" i="1" dirty="0">
                      <a:solidFill>
                        <a:srgbClr val="000000"/>
                      </a:solidFill>
                      <a:latin typeface="MS PGothic" panose="020B0600070205080204" pitchFamily="34" charset="-128"/>
                      <a:ea typeface="MS PGothic" panose="020B0600070205080204" pitchFamily="34" charset="-128"/>
                      <a:cs typeface="Noto Sans" panose="020B0502040504020204" pitchFamily="34" charset="0"/>
                    </a:rPr>
                    <a:t>T</a:t>
                  </a:r>
                  <a:r>
                    <a:rPr kumimoji="1" lang="en-US" altLang="ja-JP" sz="2500" b="1" dirty="0">
                      <a:solidFill>
                        <a:srgbClr val="000000"/>
                      </a:solidFill>
                      <a:latin typeface="MS PGothic" panose="020B0600070205080204" pitchFamily="34" charset="-128"/>
                      <a:ea typeface="MS PGothic" panose="020B0600070205080204" pitchFamily="34" charset="-128"/>
                    </a:rPr>
                    <a:t> [</a:t>
                  </a:r>
                  <a:r>
                    <a:rPr kumimoji="1" lang="en-US" altLang="ja-JP" sz="2500" b="1" dirty="0">
                      <a:solidFill>
                        <a:srgbClr val="000000"/>
                      </a:solidFill>
                      <a:latin typeface="MS PGothic" panose="020B0600070205080204" pitchFamily="34" charset="-128"/>
                      <a:ea typeface="MS PGothic" panose="020B0600070205080204" pitchFamily="34" charset="-128"/>
                      <a:cs typeface="Noto Sans" panose="020B0502040504020204" pitchFamily="34" charset="0"/>
                    </a:rPr>
                    <a:t>sec</a:t>
                  </a:r>
                  <a:r>
                    <a:rPr kumimoji="1" lang="en-US" altLang="ja-JP" sz="2500" b="1" dirty="0">
                      <a:solidFill>
                        <a:srgbClr val="000000"/>
                      </a:solidFill>
                      <a:latin typeface="MS PGothic" panose="020B0600070205080204" pitchFamily="34" charset="-128"/>
                      <a:ea typeface="MS PGothic" panose="020B0600070205080204" pitchFamily="34" charset="-128"/>
                    </a:rPr>
                    <a:t>]</a:t>
                  </a:r>
                  <a:r>
                    <a:rPr kumimoji="1" lang="ja-JP" altLang="en-US" sz="2500">
                      <a:solidFill>
                        <a:srgbClr val="000000"/>
                      </a:solidFill>
                      <a:latin typeface="MS PGothic" panose="020B0600070205080204" pitchFamily="34" charset="-128"/>
                      <a:ea typeface="MS PGothic" panose="020B0600070205080204" pitchFamily="34" charset="-128"/>
                    </a:rPr>
                    <a:t>：</a:t>
                  </a:r>
                  <a:r>
                    <a:rPr lang="ja-JP" altLang="en-US" sz="2500">
                      <a:solidFill>
                        <a:srgbClr val="000000"/>
                      </a:solidFill>
                      <a:latin typeface="MS PGothic" panose="020B0600070205080204" pitchFamily="34" charset="-128"/>
                      <a:ea typeface="MS PGothic" panose="020B0600070205080204" pitchFamily="34" charset="-128"/>
                    </a:rPr>
                    <a:t>密波が現れて次の密波が現れるまでの時間</a:t>
                  </a:r>
                  <a:endParaRPr kumimoji="1" lang="ja-JP" altLang="en-US" sz="2500">
                    <a:solidFill>
                      <a:srgbClr val="000000"/>
                    </a:solidFill>
                    <a:latin typeface="MS PGothic" panose="020B0600070205080204" pitchFamily="34" charset="-128"/>
                    <a:ea typeface="MS PGothic" panose="020B0600070205080204" pitchFamily="34" charset="-128"/>
                  </a:endParaRPr>
                </a:p>
              </p:txBody>
            </p:sp>
            <p:sp>
              <p:nvSpPr>
                <p:cNvPr id="21" name="六角形 20">
                  <a:extLst>
                    <a:ext uri="{FF2B5EF4-FFF2-40B4-BE49-F238E27FC236}">
                      <a16:creationId xmlns:a16="http://schemas.microsoft.com/office/drawing/2014/main" id="{532B0430-170C-41CC-2917-4F9A6615ACDA}"/>
                    </a:ext>
                  </a:extLst>
                </p:cNvPr>
                <p:cNvSpPr>
                  <a:spLocks noGrp="1" noRot="1" noMove="1" noResize="1" noEditPoints="1" noAdjustHandles="1" noChangeArrowheads="1" noChangeShapeType="1"/>
                </p:cNvSpPr>
                <p:nvPr/>
              </p:nvSpPr>
              <p:spPr>
                <a:xfrm rot="5400000">
                  <a:off x="2039610" y="6463081"/>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6" name="グループ化 25">
                <a:extLst>
                  <a:ext uri="{FF2B5EF4-FFF2-40B4-BE49-F238E27FC236}">
                    <a16:creationId xmlns:a16="http://schemas.microsoft.com/office/drawing/2014/main" id="{7EC3E0E9-475F-1A61-E310-2DE1820EF9D5}"/>
                  </a:ext>
                </a:extLst>
              </p:cNvPr>
              <p:cNvGrpSpPr>
                <a:grpSpLocks noGrp="1" noUngrp="1" noRot="1" noMove="1" noResize="1"/>
              </p:cNvGrpSpPr>
              <p:nvPr/>
            </p:nvGrpSpPr>
            <p:grpSpPr>
              <a:xfrm>
                <a:off x="2057951" y="6913917"/>
                <a:ext cx="8277117" cy="384721"/>
                <a:chOff x="2057951" y="6913917"/>
                <a:chExt cx="8277117" cy="384721"/>
              </a:xfrm>
            </p:grpSpPr>
            <p:sp>
              <p:nvSpPr>
                <p:cNvPr id="76" name="テキスト ボックス 75">
                  <a:extLst>
                    <a:ext uri="{FF2B5EF4-FFF2-40B4-BE49-F238E27FC236}">
                      <a16:creationId xmlns:a16="http://schemas.microsoft.com/office/drawing/2014/main" id="{D86A24EC-07CD-ACCF-02FA-51FF083CC891}"/>
                    </a:ext>
                  </a:extLst>
                </p:cNvPr>
                <p:cNvSpPr txBox="1">
                  <a:spLocks noGrp="1" noRot="1" noMove="1" noResize="1" noEditPoints="1" noAdjustHandles="1" noChangeArrowheads="1" noChangeShapeType="1"/>
                </p:cNvSpPr>
                <p:nvPr/>
              </p:nvSpPr>
              <p:spPr>
                <a:xfrm>
                  <a:off x="2458921" y="6913917"/>
                  <a:ext cx="7876147" cy="384721"/>
                </a:xfrm>
                <a:prstGeom prst="rect">
                  <a:avLst/>
                </a:prstGeom>
                <a:noFill/>
              </p:spPr>
              <p:txBody>
                <a:bodyPr wrap="square" lIns="0" tIns="0" rIns="0" bIns="0" rtlCol="0">
                  <a:spAutoFit/>
                </a:bodyPr>
                <a:lstStyle>
                  <a:defPPr>
                    <a:defRPr lang="ja-JP"/>
                  </a:defPPr>
                  <a:lvl1pPr>
                    <a:defRPr sz="2000">
                      <a:solidFill>
                        <a:srgbClr val="000000"/>
                      </a:solidFill>
                      <a:latin typeface="Noto Sans JP" panose="020B0200000000000000" pitchFamily="50" charset="-128"/>
                      <a:ea typeface="Noto Sans JP" panose="020B0200000000000000" pitchFamily="50" charset="-128"/>
                    </a:defRPr>
                  </a:lvl1pPr>
                </a:lstStyle>
                <a:p>
                  <a:r>
                    <a:rPr lang="ja-JP" altLang="en-US" sz="2500">
                      <a:latin typeface="MS PGothic" panose="020B0600070205080204" pitchFamily="34" charset="-128"/>
                      <a:ea typeface="MS PGothic" panose="020B0600070205080204" pitchFamily="34" charset="-128"/>
                    </a:rPr>
                    <a:t>周波数 </a:t>
                  </a:r>
                  <a:r>
                    <a:rPr lang="en-US" altLang="ja-JP" sz="2500" b="1" i="1" dirty="0">
                      <a:latin typeface="MS PGothic" panose="020B0600070205080204" pitchFamily="34" charset="-128"/>
                      <a:ea typeface="MS PGothic" panose="020B0600070205080204" pitchFamily="34" charset="-128"/>
                    </a:rPr>
                    <a:t>f</a:t>
                  </a:r>
                  <a:r>
                    <a:rPr lang="en-US" altLang="ja-JP" sz="2500" b="1" dirty="0">
                      <a:latin typeface="MS PGothic" panose="020B0600070205080204" pitchFamily="34" charset="-128"/>
                      <a:ea typeface="MS PGothic" panose="020B0600070205080204" pitchFamily="34" charset="-128"/>
                    </a:rPr>
                    <a:t> [Hz]</a:t>
                  </a:r>
                  <a:r>
                    <a:rPr lang="ja-JP" altLang="en-US" sz="2500">
                      <a:latin typeface="MS PGothic" panose="020B0600070205080204" pitchFamily="34" charset="-128"/>
                      <a:ea typeface="MS PGothic" panose="020B0600070205080204" pitchFamily="34" charset="-128"/>
                    </a:rPr>
                    <a:t>：</a:t>
                  </a:r>
                  <a:r>
                    <a:rPr lang="en-US" altLang="ja-JP" sz="2500" dirty="0">
                      <a:latin typeface="MS PGothic" panose="020B0600070205080204" pitchFamily="34" charset="-128"/>
                      <a:ea typeface="MS PGothic" panose="020B0600070205080204" pitchFamily="34" charset="-128"/>
                    </a:rPr>
                    <a:t>1</a:t>
                  </a:r>
                  <a:r>
                    <a:rPr lang="ja-JP" altLang="en-US" sz="2500">
                      <a:latin typeface="MS PGothic" panose="020B0600070205080204" pitchFamily="34" charset="-128"/>
                      <a:ea typeface="MS PGothic" panose="020B0600070205080204" pitchFamily="34" charset="-128"/>
                    </a:rPr>
                    <a:t>秒間に密波が現れる回数</a:t>
                  </a:r>
                </a:p>
              </p:txBody>
            </p:sp>
            <p:sp>
              <p:nvSpPr>
                <p:cNvPr id="22" name="六角形 21">
                  <a:extLst>
                    <a:ext uri="{FF2B5EF4-FFF2-40B4-BE49-F238E27FC236}">
                      <a16:creationId xmlns:a16="http://schemas.microsoft.com/office/drawing/2014/main" id="{B3EF265C-E4D4-9D4B-C9EA-5EE3170FB456}"/>
                    </a:ext>
                  </a:extLst>
                </p:cNvPr>
                <p:cNvSpPr>
                  <a:spLocks noGrp="1" noRot="1" noMove="1" noResize="1" noEditPoints="1" noAdjustHandles="1" noChangeArrowheads="1" noChangeShapeType="1"/>
                </p:cNvSpPr>
                <p:nvPr/>
              </p:nvSpPr>
              <p:spPr>
                <a:xfrm rot="5400000">
                  <a:off x="2039610" y="6991366"/>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25" name="グループ化 24">
                <a:extLst>
                  <a:ext uri="{FF2B5EF4-FFF2-40B4-BE49-F238E27FC236}">
                    <a16:creationId xmlns:a16="http://schemas.microsoft.com/office/drawing/2014/main" id="{6021AC34-7C54-6D6B-11E0-59F474EAAA34}"/>
                  </a:ext>
                </a:extLst>
              </p:cNvPr>
              <p:cNvGrpSpPr>
                <a:grpSpLocks noGrp="1" noUngrp="1" noRot="1" noMove="1" noResize="1"/>
              </p:cNvGrpSpPr>
              <p:nvPr/>
            </p:nvGrpSpPr>
            <p:grpSpPr>
              <a:xfrm>
                <a:off x="2057951" y="7434789"/>
                <a:ext cx="8277117" cy="384721"/>
                <a:chOff x="2057951" y="7434789"/>
                <a:chExt cx="8277117" cy="384721"/>
              </a:xfrm>
            </p:grpSpPr>
            <p:sp>
              <p:nvSpPr>
                <p:cNvPr id="77" name="テキスト ボックス 76">
                  <a:extLst>
                    <a:ext uri="{FF2B5EF4-FFF2-40B4-BE49-F238E27FC236}">
                      <a16:creationId xmlns:a16="http://schemas.microsoft.com/office/drawing/2014/main" id="{8A4F1CF3-A628-6988-2818-F0F5DB59410A}"/>
                    </a:ext>
                  </a:extLst>
                </p:cNvPr>
                <p:cNvSpPr txBox="1">
                  <a:spLocks noGrp="1" noRot="1" noMove="1" noResize="1" noEditPoints="1" noAdjustHandles="1" noChangeArrowheads="1" noChangeShapeType="1"/>
                </p:cNvSpPr>
                <p:nvPr/>
              </p:nvSpPr>
              <p:spPr>
                <a:xfrm>
                  <a:off x="2458921" y="7434789"/>
                  <a:ext cx="7876147" cy="384721"/>
                </a:xfrm>
                <a:prstGeom prst="rect">
                  <a:avLst/>
                </a:prstGeom>
                <a:noFill/>
              </p:spPr>
              <p:txBody>
                <a:bodyPr wrap="square" lIns="0" tIns="0" rIns="0" bIns="0" rtlCol="0">
                  <a:spAutoFit/>
                </a:bodyPr>
                <a:lstStyle>
                  <a:defPPr>
                    <a:defRPr lang="ja-JP"/>
                  </a:defPPr>
                  <a:lvl1pPr>
                    <a:defRPr sz="2000">
                      <a:solidFill>
                        <a:srgbClr val="000000"/>
                      </a:solidFill>
                      <a:latin typeface="Noto Sans JP" panose="020B0200000000000000" pitchFamily="50" charset="-128"/>
                      <a:ea typeface="Noto Sans JP" panose="020B0200000000000000" pitchFamily="50" charset="-128"/>
                    </a:defRPr>
                  </a:lvl1pPr>
                </a:lstStyle>
                <a:p>
                  <a:r>
                    <a:rPr lang="ja-JP" altLang="en-US" sz="2500">
                      <a:latin typeface="MS PGothic" panose="020B0600070205080204" pitchFamily="34" charset="-128"/>
                      <a:ea typeface="MS PGothic" panose="020B0600070205080204" pitchFamily="34" charset="-128"/>
                    </a:rPr>
                    <a:t>音速 </a:t>
                  </a:r>
                  <a:r>
                    <a:rPr lang="en-US" altLang="ja-JP" sz="2500" b="1" i="1" dirty="0">
                      <a:latin typeface="MS PGothic" panose="020B0600070205080204" pitchFamily="34" charset="-128"/>
                      <a:ea typeface="MS PGothic" panose="020B0600070205080204" pitchFamily="34" charset="-128"/>
                    </a:rPr>
                    <a:t>c </a:t>
                  </a:r>
                  <a:r>
                    <a:rPr lang="en-US" altLang="ja-JP" sz="2500" b="1" dirty="0">
                      <a:latin typeface="MS PGothic" panose="020B0600070205080204" pitchFamily="34" charset="-128"/>
                      <a:ea typeface="MS PGothic" panose="020B0600070205080204" pitchFamily="34" charset="-128"/>
                    </a:rPr>
                    <a:t>[m/s]</a:t>
                  </a:r>
                  <a:r>
                    <a:rPr lang="ja-JP" altLang="en-US" sz="2500">
                      <a:latin typeface="MS PGothic" panose="020B0600070205080204" pitchFamily="34" charset="-128"/>
                      <a:ea typeface="MS PGothic" panose="020B0600070205080204" pitchFamily="34" charset="-128"/>
                    </a:rPr>
                    <a:t>：</a:t>
                  </a:r>
                  <a:r>
                    <a:rPr lang="en-US" altLang="ja-JP" sz="2500" dirty="0">
                      <a:latin typeface="MS PGothic" panose="020B0600070205080204" pitchFamily="34" charset="-128"/>
                      <a:ea typeface="MS PGothic" panose="020B0600070205080204" pitchFamily="34" charset="-128"/>
                    </a:rPr>
                    <a:t>1</a:t>
                  </a:r>
                  <a:r>
                    <a:rPr lang="ja-JP" altLang="en-US" sz="2500">
                      <a:latin typeface="MS PGothic" panose="020B0600070205080204" pitchFamily="34" charset="-128"/>
                      <a:ea typeface="MS PGothic" panose="020B0600070205080204" pitchFamily="34" charset="-128"/>
                    </a:rPr>
                    <a:t>秒間に波が進んだ距離</a:t>
                  </a:r>
                </a:p>
              </p:txBody>
            </p:sp>
            <p:sp>
              <p:nvSpPr>
                <p:cNvPr id="24" name="六角形 23">
                  <a:extLst>
                    <a:ext uri="{FF2B5EF4-FFF2-40B4-BE49-F238E27FC236}">
                      <a16:creationId xmlns:a16="http://schemas.microsoft.com/office/drawing/2014/main" id="{6790277F-609A-A21E-7548-71D63A6023D8}"/>
                    </a:ext>
                  </a:extLst>
                </p:cNvPr>
                <p:cNvSpPr>
                  <a:spLocks noGrp="1" noRot="1" noMove="1" noResize="1" noEditPoints="1" noAdjustHandles="1" noChangeArrowheads="1" noChangeShapeType="1"/>
                </p:cNvSpPr>
                <p:nvPr/>
              </p:nvSpPr>
              <p:spPr>
                <a:xfrm rot="5400000">
                  <a:off x="2039610" y="7504824"/>
                  <a:ext cx="265944" cy="229262"/>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graphicFrame>
        <p:nvGraphicFramePr>
          <p:cNvPr id="44" name="グラフ 43">
            <a:extLst>
              <a:ext uri="{FF2B5EF4-FFF2-40B4-BE49-F238E27FC236}">
                <a16:creationId xmlns:a16="http://schemas.microsoft.com/office/drawing/2014/main" id="{C3CE3087-D6B6-D3EC-EA58-1C8CE41A68BB}"/>
              </a:ext>
            </a:extLst>
          </p:cNvPr>
          <p:cNvGraphicFramePr>
            <a:graphicFrameLocks noGrp="1" noDrilldown="1" noMove="1" noResize="1"/>
          </p:cNvGraphicFramePr>
          <p:nvPr>
            <p:extLst>
              <p:ext uri="{D42A27DB-BD31-4B8C-83A1-F6EECF244321}">
                <p14:modId xmlns:p14="http://schemas.microsoft.com/office/powerpoint/2010/main" val="3101753930"/>
              </p:ext>
            </p:extLst>
          </p:nvPr>
        </p:nvGraphicFramePr>
        <p:xfrm>
          <a:off x="2953158" y="3187098"/>
          <a:ext cx="4521984" cy="1785265"/>
        </p:xfrm>
        <a:graphic>
          <a:graphicData uri="http://schemas.openxmlformats.org/drawingml/2006/chart">
            <c:chart xmlns:c="http://schemas.openxmlformats.org/drawingml/2006/chart" xmlns:r="http://schemas.openxmlformats.org/officeDocument/2006/relationships" r:id="rId9"/>
          </a:graphicData>
        </a:graphic>
      </p:graphicFrame>
      <p:sp>
        <p:nvSpPr>
          <p:cNvPr id="46" name="四角形: 対角を丸める 45">
            <a:extLst>
              <a:ext uri="{FF2B5EF4-FFF2-40B4-BE49-F238E27FC236}">
                <a16:creationId xmlns:a16="http://schemas.microsoft.com/office/drawing/2014/main" id="{027077C8-4D44-45CC-A9AA-B2FF3441943D}"/>
              </a:ext>
            </a:extLst>
          </p:cNvPr>
          <p:cNvSpPr>
            <a:spLocks noGrp="1" noRot="1" noMove="1" noResize="1" noEditPoints="1" noAdjustHandles="1" noChangeArrowheads="1" noChangeShapeType="1"/>
          </p:cNvSpPr>
          <p:nvPr/>
        </p:nvSpPr>
        <p:spPr>
          <a:xfrm>
            <a:off x="2837482" y="2037468"/>
            <a:ext cx="4985707" cy="586142"/>
          </a:xfrm>
          <a:prstGeom prst="round2DiagRect">
            <a:avLst>
              <a:gd name="adj1" fmla="val 0"/>
              <a:gd name="adj2" fmla="val 0"/>
            </a:avLst>
          </a:prstGeom>
          <a:solidFill>
            <a:schemeClr val="bg1"/>
          </a:solidFill>
          <a:ln w="444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7" name="テキスト ボックス 46">
            <a:extLst>
              <a:ext uri="{FF2B5EF4-FFF2-40B4-BE49-F238E27FC236}">
                <a16:creationId xmlns:a16="http://schemas.microsoft.com/office/drawing/2014/main" id="{848A53A9-B832-1D17-318C-8B1C089E0E4B}"/>
              </a:ext>
            </a:extLst>
          </p:cNvPr>
          <p:cNvSpPr txBox="1">
            <a:spLocks noGrp="1" noRot="1" noMove="1" noResize="1" noEditPoints="1" noAdjustHandles="1" noChangeArrowheads="1" noChangeShapeType="1"/>
          </p:cNvSpPr>
          <p:nvPr/>
        </p:nvSpPr>
        <p:spPr>
          <a:xfrm>
            <a:off x="3208741" y="2066568"/>
            <a:ext cx="2263223" cy="492443"/>
          </a:xfrm>
          <a:prstGeom prst="rect">
            <a:avLst/>
          </a:prstGeom>
          <a:noFill/>
        </p:spPr>
        <p:txBody>
          <a:bodyPr wrap="square" lIns="0" tIns="0" rIns="0" bIns="0" anchor="ctr" anchorCtr="0">
            <a:spAutoFit/>
          </a:bodyPr>
          <a:lstStyle>
            <a:defPPr>
              <a:defRPr lang="ja-JP"/>
            </a:defPPr>
            <a:lvl1pP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3200">
                <a:latin typeface="MS PGothic" panose="020B0600070205080204" pitchFamily="34" charset="-128"/>
                <a:ea typeface="MS PGothic" panose="020B0600070205080204" pitchFamily="34" charset="-128"/>
              </a:rPr>
              <a:t>縦波を</a:t>
            </a:r>
            <a:r>
              <a:rPr lang="en-US" altLang="ja-JP" sz="3200" dirty="0">
                <a:latin typeface="MS PGothic" panose="020B0600070205080204" pitchFamily="34" charset="-128"/>
                <a:ea typeface="MS PGothic" panose="020B0600070205080204" pitchFamily="34" charset="-128"/>
              </a:rPr>
              <a:t>…</a:t>
            </a:r>
            <a:endParaRPr lang="ja-JP" altLang="en-US" sz="3200">
              <a:latin typeface="MS PGothic" panose="020B0600070205080204" pitchFamily="34" charset="-128"/>
              <a:ea typeface="MS PGothic" panose="020B0600070205080204" pitchFamily="34" charset="-128"/>
            </a:endParaRPr>
          </a:p>
        </p:txBody>
      </p:sp>
      <p:sp>
        <p:nvSpPr>
          <p:cNvPr id="48" name="テキスト ボックス 47">
            <a:extLst>
              <a:ext uri="{FF2B5EF4-FFF2-40B4-BE49-F238E27FC236}">
                <a16:creationId xmlns:a16="http://schemas.microsoft.com/office/drawing/2014/main" id="{D1AAAAAD-BBCA-5028-FF71-A3164AACE84A}"/>
              </a:ext>
            </a:extLst>
          </p:cNvPr>
          <p:cNvSpPr txBox="1">
            <a:spLocks noGrp="1" noRot="1" noMove="1" noResize="1" noEditPoints="1" noAdjustHandles="1" noChangeArrowheads="1" noChangeShapeType="1"/>
          </p:cNvSpPr>
          <p:nvPr/>
        </p:nvSpPr>
        <p:spPr>
          <a:xfrm>
            <a:off x="5110916" y="2066568"/>
            <a:ext cx="2452705" cy="492443"/>
          </a:xfrm>
          <a:prstGeom prst="rect">
            <a:avLst/>
          </a:prstGeom>
          <a:noFill/>
        </p:spPr>
        <p:txBody>
          <a:bodyPr wrap="square" lIns="0" tIns="0" rIns="0" bIns="0" anchor="ctr" anchorCtr="0">
            <a:spAutoFit/>
          </a:bodyPr>
          <a:lstStyle>
            <a:defPPr>
              <a:defRPr lang="ja-JP"/>
            </a:defPPr>
            <a:lvl1pP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3200">
                <a:solidFill>
                  <a:srgbClr val="BE4B48"/>
                </a:solidFill>
                <a:latin typeface="MS PGothic" panose="020B0600070205080204" pitchFamily="34" charset="-128"/>
                <a:ea typeface="MS PGothic" panose="020B0600070205080204" pitchFamily="34" charset="-128"/>
              </a:rPr>
              <a:t>横波で表記</a:t>
            </a:r>
          </a:p>
        </p:txBody>
      </p:sp>
    </p:spTree>
    <p:extLst>
      <p:ext uri="{BB962C8B-B14F-4D97-AF65-F5344CB8AC3E}">
        <p14:creationId xmlns:p14="http://schemas.microsoft.com/office/powerpoint/2010/main" val="18791669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dissolve">
                                      <p:cBhvr>
                                        <p:cTn id="20" dur="500"/>
                                        <p:tgtEl>
                                          <p:spTgt spid="79"/>
                                        </p:tgtEl>
                                      </p:cBhvr>
                                    </p:animEffect>
                                  </p:childTnLst>
                                </p:cTn>
                              </p:par>
                              <p:par>
                                <p:cTn id="21" presetID="2" presetClass="entr" presetSubtype="2" fill="hold"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1+#ppt_w/2"/>
                                          </p:val>
                                        </p:tav>
                                        <p:tav tm="100000">
                                          <p:val>
                                            <p:strVal val="#ppt_x"/>
                                          </p:val>
                                        </p:tav>
                                      </p:tavLst>
                                    </p:anim>
                                    <p:anim calcmode="lin" valueType="num">
                                      <p:cBhvr additive="base">
                                        <p:cTn id="24" dur="500" fill="hold"/>
                                        <p:tgtEl>
                                          <p:spTgt spid="80"/>
                                        </p:tgtEl>
                                        <p:attrNameLst>
                                          <p:attrName>ppt_y</p:attrName>
                                        </p:attrNameLst>
                                      </p:cBhvr>
                                      <p:tavLst>
                                        <p:tav tm="0">
                                          <p:val>
                                            <p:strVal val="#ppt_y"/>
                                          </p:val>
                                        </p:tav>
                                        <p:tav tm="100000">
                                          <p:val>
                                            <p:strVal val="#ppt_y"/>
                                          </p:val>
                                        </p:tav>
                                      </p:tavLst>
                                    </p:anim>
                                  </p:childTnLst>
                                </p:cTn>
                              </p:par>
                              <p:par>
                                <p:cTn id="25" presetID="1" presetClass="mediacall" presetSubtype="0" fill="hold" nodeType="withEffect">
                                  <p:stCondLst>
                                    <p:cond delay="1000"/>
                                  </p:stCondLst>
                                  <p:childTnLst>
                                    <p:cmd type="call" cmd="playFrom(0.0)">
                                      <p:cBhvr>
                                        <p:cTn id="26" dur="10000" fill="hold"/>
                                        <p:tgtEl>
                                          <p:spTgt spid="80"/>
                                        </p:tgtEl>
                                      </p:cBhvr>
                                    </p:cmd>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1+#ppt_w/2"/>
                                          </p:val>
                                        </p:tav>
                                        <p:tav tm="100000">
                                          <p:val>
                                            <p:strVal val="#ppt_x"/>
                                          </p:val>
                                        </p:tav>
                                      </p:tavLst>
                                    </p:anim>
                                    <p:anim calcmode="lin" valueType="num">
                                      <p:cBhvr additive="base">
                                        <p:cTn id="32" dur="500" fill="hold"/>
                                        <p:tgtEl>
                                          <p:spTgt spid="81"/>
                                        </p:tgtEl>
                                        <p:attrNameLst>
                                          <p:attrName>ppt_y</p:attrName>
                                        </p:attrNameLst>
                                      </p:cBhvr>
                                      <p:tavLst>
                                        <p:tav tm="0">
                                          <p:val>
                                            <p:strVal val="#ppt_y"/>
                                          </p:val>
                                        </p:tav>
                                        <p:tav tm="100000">
                                          <p:val>
                                            <p:strVal val="#ppt_y"/>
                                          </p:val>
                                        </p:tav>
                                      </p:tavLst>
                                    </p:anim>
                                  </p:childTnLst>
                                </p:cTn>
                              </p:par>
                              <p:par>
                                <p:cTn id="33" presetID="1" presetClass="mediacall" presetSubtype="0" fill="hold" nodeType="withEffect">
                                  <p:stCondLst>
                                    <p:cond delay="1000"/>
                                  </p:stCondLst>
                                  <p:childTnLst>
                                    <p:cmd type="call" cmd="playFrom(0.0)">
                                      <p:cBhvr>
                                        <p:cTn id="34" dur="10000" fill="hold"/>
                                        <p:tgtEl>
                                          <p:spTgt spid="81"/>
                                        </p:tgtEl>
                                      </p:cBhvr>
                                    </p:cmd>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80"/>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80"/>
                                        </p:tgtEl>
                                      </p:cBhvr>
                                    </p:cmd>
                                  </p:childTnLst>
                                </p:cTn>
                              </p:par>
                            </p:childTnLst>
                          </p:cTn>
                        </p:par>
                      </p:childTnLst>
                    </p:cTn>
                  </p:par>
                </p:childTnLst>
              </p:cTn>
              <p:nextCondLst>
                <p:cond evt="onClick" delay="0">
                  <p:tgtEl>
                    <p:spTgt spid="80"/>
                  </p:tgtEl>
                </p:cond>
              </p:nextCondLst>
            </p:seq>
            <p:seq concurrent="1" nextAc="seek">
              <p:cTn id="50" restart="whenNotActive" fill="hold" evtFilter="cancelBubble" nodeType="interactiveSeq">
                <p:stCondLst>
                  <p:cond evt="onClick" delay="0">
                    <p:tgtEl>
                      <p:spTgt spid="81"/>
                    </p:tgtEl>
                  </p:cond>
                </p:stCondLst>
                <p:endSync evt="end" delay="0">
                  <p:rtn val="all"/>
                </p:endSync>
                <p:childTnLst>
                  <p:par>
                    <p:cTn id="51" fill="hold">
                      <p:stCondLst>
                        <p:cond delay="0"/>
                      </p:stCondLst>
                      <p:childTnLst>
                        <p:par>
                          <p:cTn id="52" fill="hold">
                            <p:stCondLst>
                              <p:cond delay="0"/>
                            </p:stCondLst>
                            <p:childTnLst>
                              <p:par>
                                <p:cTn id="53" presetID="2" presetClass="mediacall" presetSubtype="0" fill="hold" nodeType="clickEffect">
                                  <p:stCondLst>
                                    <p:cond delay="0"/>
                                  </p:stCondLst>
                                  <p:childTnLst>
                                    <p:cmd type="call" cmd="togglePause">
                                      <p:cBhvr>
                                        <p:cTn id="54" dur="1" fill="hold"/>
                                        <p:tgtEl>
                                          <p:spTgt spid="81"/>
                                        </p:tgtEl>
                                      </p:cBhvr>
                                    </p:cmd>
                                  </p:childTnLst>
                                </p:cTn>
                              </p:par>
                            </p:childTnLst>
                          </p:cTn>
                        </p:par>
                      </p:childTnLst>
                    </p:cTn>
                  </p:par>
                </p:childTnLst>
              </p:cTn>
              <p:nextCondLst>
                <p:cond evt="onClick" delay="0">
                  <p:tgtEl>
                    <p:spTgt spid="81"/>
                  </p:tgtEl>
                </p:cond>
              </p:nextCondLst>
            </p:seq>
            <p:video>
              <p:cMediaNode vol="80000">
                <p:cTn id="55" repeatCount="indefinite" fill="hold" display="0">
                  <p:stCondLst>
                    <p:cond delay="indefinite"/>
                  </p:stCondLst>
                </p:cTn>
                <p:tgtEl>
                  <p:spTgt spid="80"/>
                </p:tgtEl>
              </p:cMediaNode>
            </p:video>
            <p:video>
              <p:cMediaNode vol="80000">
                <p:cTn id="56" repeatCount="indefinite" fill="hold" display="0">
                  <p:stCondLst>
                    <p:cond delay="indefinite"/>
                  </p:stCondLst>
                </p:cTn>
                <p:tgtEl>
                  <p:spTgt spid="81"/>
                </p:tgtEl>
              </p:cMediaNode>
            </p:video>
          </p:childTnLst>
        </p:cTn>
      </p:par>
    </p:tnLst>
    <p:bldLst>
      <p:bldP spid="79" grpId="0" animBg="1"/>
      <p:bldP spid="8" grpId="0" animBg="1"/>
      <p:bldGraphic spid="44" grpId="0">
        <p:bldAsOne/>
      </p:bldGraphic>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CE120-BC86-6CBA-ECC3-A1B98CF569C4}"/>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DCDC64C-1C4A-3D2E-38E4-2A97E686A4E0}"/>
              </a:ext>
            </a:extLst>
          </p:cNvPr>
          <p:cNvSpPr>
            <a:spLocks noGrp="1" noRot="1" noMove="1" noResize="1" noEditPoints="1" noAdjustHandles="1" noChangeArrowheads="1" noChangeShapeType="1"/>
          </p:cNvSpPr>
          <p:nvPr/>
        </p:nvSpPr>
        <p:spPr>
          <a:xfrm>
            <a:off x="1050612" y="1685971"/>
            <a:ext cx="16199697" cy="770461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6B4D49DF-B977-122E-CC7C-6378DCAC781A}"/>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連続波とパルス波の違い</a:t>
            </a:r>
          </a:p>
        </p:txBody>
      </p:sp>
      <p:sp>
        <p:nvSpPr>
          <p:cNvPr id="40" name="四角形: 対角を丸める 39">
            <a:extLst>
              <a:ext uri="{FF2B5EF4-FFF2-40B4-BE49-F238E27FC236}">
                <a16:creationId xmlns:a16="http://schemas.microsoft.com/office/drawing/2014/main" id="{7F555085-74D3-7CD6-BACC-5B0CE9D82E94}"/>
              </a:ext>
            </a:extLst>
          </p:cNvPr>
          <p:cNvSpPr>
            <a:spLocks noGrp="1" noRot="1" noMove="1" noResize="1" noEditPoints="1" noAdjustHandles="1" noChangeArrowheads="1" noChangeShapeType="1"/>
          </p:cNvSpPr>
          <p:nvPr/>
        </p:nvSpPr>
        <p:spPr>
          <a:xfrm>
            <a:off x="2411135" y="8802643"/>
            <a:ext cx="3080644" cy="481804"/>
          </a:xfrm>
          <a:prstGeom prst="round2DiagRect">
            <a:avLst>
              <a:gd name="adj1" fmla="val 0"/>
              <a:gd name="adj2" fmla="val 0"/>
            </a:avLst>
          </a:prstGeom>
          <a:solidFill>
            <a:srgbClr val="7F7F7F"/>
          </a:solidFill>
          <a:ln w="444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1" name="テキスト ボックス 40">
            <a:extLst>
              <a:ext uri="{FF2B5EF4-FFF2-40B4-BE49-F238E27FC236}">
                <a16:creationId xmlns:a16="http://schemas.microsoft.com/office/drawing/2014/main" id="{3B1C8679-1A7A-358A-48CE-9C9727B4716A}"/>
              </a:ext>
            </a:extLst>
          </p:cNvPr>
          <p:cNvSpPr txBox="1">
            <a:spLocks noGrp="1" noRot="1" noMove="1" noResize="1" noEditPoints="1" noAdjustHandles="1" noChangeArrowheads="1" noChangeShapeType="1"/>
          </p:cNvSpPr>
          <p:nvPr/>
        </p:nvSpPr>
        <p:spPr>
          <a:xfrm>
            <a:off x="2884995" y="8792784"/>
            <a:ext cx="1968688" cy="430887"/>
          </a:xfrm>
          <a:prstGeom prst="rect">
            <a:avLst/>
          </a:prstGeom>
          <a:noFill/>
        </p:spPr>
        <p:txBody>
          <a:bodyPr wrap="square" lIns="0" tIns="0" rIns="0" bIns="0" anchor="ctr" anchorCtr="0">
            <a:spAutoFit/>
          </a:bodyPr>
          <a:lstStyle>
            <a:defPPr>
              <a:defRPr lang="ja-JP"/>
            </a:defPPr>
            <a:lvl1pPr algn="ctr">
              <a:defRPr sz="2400" b="1" spc="600">
                <a:solidFill>
                  <a:srgbClr val="36515B"/>
                </a:solidFill>
                <a:latin typeface="Noto Sans JP" panose="020B0200000000000000" pitchFamily="50" charset="-128"/>
                <a:ea typeface="Noto Sans JP" panose="020B0200000000000000" pitchFamily="50" charset="-128"/>
              </a:defRPr>
            </a:lvl1pPr>
          </a:lstStyle>
          <a:p>
            <a:r>
              <a:rPr lang="ja-JP" altLang="en-US" sz="2800" b="0" spc="300">
                <a:solidFill>
                  <a:schemeClr val="bg1"/>
                </a:solidFill>
                <a:latin typeface="MS PGothic" panose="020B0600070205080204" pitchFamily="34" charset="-128"/>
                <a:ea typeface="MS PGothic" panose="020B0600070205080204" pitchFamily="34" charset="-128"/>
              </a:rPr>
              <a:t>時間波形</a:t>
            </a:r>
          </a:p>
        </p:txBody>
      </p:sp>
      <p:sp>
        <p:nvSpPr>
          <p:cNvPr id="45" name="四角形: 対角を丸める 44">
            <a:extLst>
              <a:ext uri="{FF2B5EF4-FFF2-40B4-BE49-F238E27FC236}">
                <a16:creationId xmlns:a16="http://schemas.microsoft.com/office/drawing/2014/main" id="{E62C8DF2-BE08-5A41-E7B2-674FEB350AF4}"/>
              </a:ext>
            </a:extLst>
          </p:cNvPr>
          <p:cNvSpPr>
            <a:spLocks noGrp="1" noRot="1" noMove="1" noResize="1" noEditPoints="1" noAdjustHandles="1" noChangeArrowheads="1" noChangeShapeType="1"/>
          </p:cNvSpPr>
          <p:nvPr/>
        </p:nvSpPr>
        <p:spPr>
          <a:xfrm>
            <a:off x="7214528" y="8792784"/>
            <a:ext cx="3326472" cy="491664"/>
          </a:xfrm>
          <a:prstGeom prst="round2DiagRect">
            <a:avLst>
              <a:gd name="adj1" fmla="val 0"/>
              <a:gd name="adj2" fmla="val 0"/>
            </a:avLst>
          </a:prstGeom>
          <a:solidFill>
            <a:srgbClr val="7F7F7F"/>
          </a:solidFill>
          <a:ln w="444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a:latin typeface="Noto Sans JP" panose="020B0200000000000000" pitchFamily="50" charset="-128"/>
              <a:ea typeface="Noto Sans JP" panose="020B0200000000000000" pitchFamily="50" charset="-128"/>
            </a:endParaRPr>
          </a:p>
        </p:txBody>
      </p:sp>
      <p:sp>
        <p:nvSpPr>
          <p:cNvPr id="49" name="テキスト ボックス 48">
            <a:extLst>
              <a:ext uri="{FF2B5EF4-FFF2-40B4-BE49-F238E27FC236}">
                <a16:creationId xmlns:a16="http://schemas.microsoft.com/office/drawing/2014/main" id="{2205CE64-5AB7-1BE8-4710-2681EDF63663}"/>
              </a:ext>
            </a:extLst>
          </p:cNvPr>
          <p:cNvSpPr txBox="1">
            <a:spLocks noGrp="1" noRot="1" noMove="1" noResize="1" noEditPoints="1" noAdjustHandles="1" noChangeArrowheads="1" noChangeShapeType="1"/>
          </p:cNvSpPr>
          <p:nvPr/>
        </p:nvSpPr>
        <p:spPr>
          <a:xfrm>
            <a:off x="7337442" y="8792783"/>
            <a:ext cx="3080644" cy="430887"/>
          </a:xfrm>
          <a:prstGeom prst="rect">
            <a:avLst/>
          </a:prstGeom>
          <a:noFill/>
        </p:spPr>
        <p:txBody>
          <a:bodyPr wrap="square" lIns="0" tIns="0" rIns="0" bIns="0" anchor="ctr" anchorCtr="0">
            <a:spAutoFit/>
          </a:bodyPr>
          <a:lstStyle>
            <a:defPPr>
              <a:defRPr lang="ja-JP"/>
            </a:defPPr>
            <a:lvl1pPr algn="ctr">
              <a:defRPr sz="2400" b="1" spc="600">
                <a:solidFill>
                  <a:srgbClr val="36515B"/>
                </a:solidFill>
                <a:latin typeface="Noto Sans JP" panose="020B0200000000000000" pitchFamily="50" charset="-128"/>
                <a:ea typeface="Noto Sans JP" panose="020B0200000000000000" pitchFamily="50" charset="-128"/>
              </a:defRPr>
            </a:lvl1pPr>
          </a:lstStyle>
          <a:p>
            <a:pPr algn="dist"/>
            <a:r>
              <a:rPr lang="ja-JP" altLang="en-US" sz="2800" b="0" spc="300">
                <a:solidFill>
                  <a:schemeClr val="bg1"/>
                </a:solidFill>
                <a:latin typeface="MS PGothic" panose="020B0600070205080204" pitchFamily="34" charset="-128"/>
                <a:ea typeface="MS PGothic" panose="020B0600070205080204" pitchFamily="34" charset="-128"/>
              </a:rPr>
              <a:t>周波数スペクトル</a:t>
            </a:r>
          </a:p>
        </p:txBody>
      </p:sp>
      <p:grpSp>
        <p:nvGrpSpPr>
          <p:cNvPr id="14" name="グループ化 13">
            <a:extLst>
              <a:ext uri="{FF2B5EF4-FFF2-40B4-BE49-F238E27FC236}">
                <a16:creationId xmlns:a16="http://schemas.microsoft.com/office/drawing/2014/main" id="{B05F6D6A-ACCF-4539-1439-A16AF5A74C20}"/>
              </a:ext>
            </a:extLst>
          </p:cNvPr>
          <p:cNvGrpSpPr>
            <a:grpSpLocks noGrp="1" noUngrp="1" noRot="1" noMove="1" noResize="1"/>
          </p:cNvGrpSpPr>
          <p:nvPr/>
        </p:nvGrpSpPr>
        <p:grpSpPr>
          <a:xfrm>
            <a:off x="10847294" y="2112085"/>
            <a:ext cx="5710519" cy="1258079"/>
            <a:chOff x="10847294" y="2112085"/>
            <a:chExt cx="5710519" cy="1258079"/>
          </a:xfrm>
        </p:grpSpPr>
        <p:sp>
          <p:nvSpPr>
            <p:cNvPr id="13" name="正方形/長方形 12">
              <a:extLst>
                <a:ext uri="{FF2B5EF4-FFF2-40B4-BE49-F238E27FC236}">
                  <a16:creationId xmlns:a16="http://schemas.microsoft.com/office/drawing/2014/main" id="{1A912664-D32B-1CF4-899E-23B2308067F7}"/>
                </a:ext>
              </a:extLst>
            </p:cNvPr>
            <p:cNvSpPr>
              <a:spLocks noGrp="1" noRot="1" noMove="1" noResize="1" noEditPoints="1" noAdjustHandles="1" noChangeArrowheads="1" noChangeShapeType="1"/>
            </p:cNvSpPr>
            <p:nvPr/>
          </p:nvSpPr>
          <p:spPr>
            <a:xfrm>
              <a:off x="10847294" y="2112085"/>
              <a:ext cx="5710519" cy="1258079"/>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grpSp>
          <p:nvGrpSpPr>
            <p:cNvPr id="6" name="グループ化 5">
              <a:extLst>
                <a:ext uri="{FF2B5EF4-FFF2-40B4-BE49-F238E27FC236}">
                  <a16:creationId xmlns:a16="http://schemas.microsoft.com/office/drawing/2014/main" id="{76D59917-9C77-9211-0698-CCC64FB2DCB9}"/>
                </a:ext>
              </a:extLst>
            </p:cNvPr>
            <p:cNvGrpSpPr>
              <a:grpSpLocks noGrp="1" noUngrp="1" noRot="1" noMove="1" noResize="1"/>
            </p:cNvGrpSpPr>
            <p:nvPr/>
          </p:nvGrpSpPr>
          <p:grpSpPr>
            <a:xfrm>
              <a:off x="11137694" y="2432158"/>
              <a:ext cx="5420119" cy="616675"/>
              <a:chOff x="11137694" y="2675998"/>
              <a:chExt cx="5420119" cy="616675"/>
            </a:xfrm>
          </p:grpSpPr>
          <p:grpSp>
            <p:nvGrpSpPr>
              <p:cNvPr id="50" name="グループ化 49">
                <a:extLst>
                  <a:ext uri="{FF2B5EF4-FFF2-40B4-BE49-F238E27FC236}">
                    <a16:creationId xmlns:a16="http://schemas.microsoft.com/office/drawing/2014/main" id="{F81CE022-E65B-3D89-3F6D-B6124704B35B}"/>
                  </a:ext>
                </a:extLst>
              </p:cNvPr>
              <p:cNvGrpSpPr>
                <a:grpSpLocks noGrp="1" noUngrp="1" noRot="1" noMove="1" noResize="1"/>
              </p:cNvGrpSpPr>
              <p:nvPr/>
            </p:nvGrpSpPr>
            <p:grpSpPr>
              <a:xfrm>
                <a:off x="11137694" y="2675998"/>
                <a:ext cx="1941987" cy="616675"/>
                <a:chOff x="4889320" y="8480499"/>
                <a:chExt cx="2162510" cy="616675"/>
              </a:xfrm>
            </p:grpSpPr>
            <p:sp>
              <p:nvSpPr>
                <p:cNvPr id="51" name="四角形: 角を丸くする 50">
                  <a:extLst>
                    <a:ext uri="{FF2B5EF4-FFF2-40B4-BE49-F238E27FC236}">
                      <a16:creationId xmlns:a16="http://schemas.microsoft.com/office/drawing/2014/main" id="{ECDCF315-F17B-209C-1EA0-DBCD3113580C}"/>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a:latin typeface="MS PGothic" panose="020B0600070205080204" pitchFamily="34" charset="-128"/>
                    <a:ea typeface="MS PGothic" panose="020B0600070205080204" pitchFamily="34" charset="-128"/>
                  </a:endParaRPr>
                </a:p>
              </p:txBody>
            </p:sp>
            <p:sp>
              <p:nvSpPr>
                <p:cNvPr id="52" name="テキスト ボックス 17">
                  <a:extLst>
                    <a:ext uri="{FF2B5EF4-FFF2-40B4-BE49-F238E27FC236}">
                      <a16:creationId xmlns:a16="http://schemas.microsoft.com/office/drawing/2014/main" id="{D35A6818-B617-F588-93F9-2DEA56DF3CD1}"/>
                    </a:ext>
                  </a:extLst>
                </p:cNvPr>
                <p:cNvSpPr txBox="1">
                  <a:spLocks noGrp="1" noRot="1" noMove="1" noResize="1" noEditPoints="1" noAdjustHandles="1" noChangeArrowheads="1" noChangeShapeType="1"/>
                </p:cNvSpPr>
                <p:nvPr/>
              </p:nvSpPr>
              <p:spPr bwMode="auto">
                <a:xfrm>
                  <a:off x="4889320" y="8569717"/>
                  <a:ext cx="2162510" cy="416076"/>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pc="400">
                      <a:latin typeface="MS PGothic" panose="020B0600070205080204" pitchFamily="34" charset="-128"/>
                      <a:ea typeface="MS PGothic" panose="020B0600070205080204" pitchFamily="34" charset="-128"/>
                    </a:rPr>
                    <a:t>連続波</a:t>
                  </a:r>
                </a:p>
              </p:txBody>
            </p:sp>
          </p:grpSp>
          <p:sp>
            <p:nvSpPr>
              <p:cNvPr id="90" name="テキスト ボックス 89">
                <a:extLst>
                  <a:ext uri="{FF2B5EF4-FFF2-40B4-BE49-F238E27FC236}">
                    <a16:creationId xmlns:a16="http://schemas.microsoft.com/office/drawing/2014/main" id="{18EF51A1-AA1B-F5EB-A041-B128A8CBCD99}"/>
                  </a:ext>
                </a:extLst>
              </p:cNvPr>
              <p:cNvSpPr txBox="1">
                <a:spLocks noGrp="1" noRot="1" noMove="1" noResize="1" noEditPoints="1" noAdjustHandles="1" noChangeArrowheads="1" noChangeShapeType="1"/>
              </p:cNvSpPr>
              <p:nvPr/>
            </p:nvSpPr>
            <p:spPr>
              <a:xfrm>
                <a:off x="13299314" y="2765917"/>
                <a:ext cx="3258499" cy="430887"/>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r>
                  <a:rPr lang="ja-JP" altLang="en-US" sz="2800" b="1">
                    <a:solidFill>
                      <a:schemeClr val="tx1">
                        <a:lumMod val="75000"/>
                        <a:lumOff val="25000"/>
                      </a:schemeClr>
                    </a:solidFill>
                    <a:latin typeface="MS PGothic" panose="020B0600070205080204" pitchFamily="34" charset="-128"/>
                    <a:ea typeface="MS PGothic" panose="020B0600070205080204" pitchFamily="34" charset="-128"/>
                  </a:rPr>
                  <a:t>振動が持続する波</a:t>
                </a:r>
              </a:p>
            </p:txBody>
          </p:sp>
        </p:grpSp>
      </p:grpSp>
      <p:grpSp>
        <p:nvGrpSpPr>
          <p:cNvPr id="15" name="グループ化 14">
            <a:extLst>
              <a:ext uri="{FF2B5EF4-FFF2-40B4-BE49-F238E27FC236}">
                <a16:creationId xmlns:a16="http://schemas.microsoft.com/office/drawing/2014/main" id="{89A95B1E-CE1F-A61C-37EA-11FFA39A74E2}"/>
              </a:ext>
            </a:extLst>
          </p:cNvPr>
          <p:cNvGrpSpPr>
            <a:grpSpLocks noGrp="1" noUngrp="1" noRot="1" noMove="1" noResize="1"/>
          </p:cNvGrpSpPr>
          <p:nvPr/>
        </p:nvGrpSpPr>
        <p:grpSpPr>
          <a:xfrm>
            <a:off x="10847294" y="3832351"/>
            <a:ext cx="5710519" cy="4984735"/>
            <a:chOff x="10847294" y="3832351"/>
            <a:chExt cx="5710519" cy="4984735"/>
          </a:xfrm>
        </p:grpSpPr>
        <p:sp>
          <p:nvSpPr>
            <p:cNvPr id="95" name="正方形/長方形 94">
              <a:extLst>
                <a:ext uri="{FF2B5EF4-FFF2-40B4-BE49-F238E27FC236}">
                  <a16:creationId xmlns:a16="http://schemas.microsoft.com/office/drawing/2014/main" id="{C2E2C54A-FA90-ABE0-DB35-87874A343D69}"/>
                </a:ext>
              </a:extLst>
            </p:cNvPr>
            <p:cNvSpPr>
              <a:spLocks noGrp="1" noRot="1" noMove="1" noResize="1" noEditPoints="1" noAdjustHandles="1" noChangeArrowheads="1" noChangeShapeType="1"/>
            </p:cNvSpPr>
            <p:nvPr/>
          </p:nvSpPr>
          <p:spPr>
            <a:xfrm>
              <a:off x="10847294" y="3832351"/>
              <a:ext cx="5710519" cy="4984735"/>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grpSp>
          <p:nvGrpSpPr>
            <p:cNvPr id="8" name="グループ化 7">
              <a:extLst>
                <a:ext uri="{FF2B5EF4-FFF2-40B4-BE49-F238E27FC236}">
                  <a16:creationId xmlns:a16="http://schemas.microsoft.com/office/drawing/2014/main" id="{9CD2C3AC-1E6D-7FE6-3242-39F86CF98D1E}"/>
                </a:ext>
              </a:extLst>
            </p:cNvPr>
            <p:cNvGrpSpPr>
              <a:grpSpLocks noGrp="1" noUngrp="1" noRot="1" noMove="1" noResize="1"/>
            </p:cNvGrpSpPr>
            <p:nvPr/>
          </p:nvGrpSpPr>
          <p:grpSpPr>
            <a:xfrm>
              <a:off x="11137694" y="4273882"/>
              <a:ext cx="5420119" cy="861774"/>
              <a:chOff x="11137694" y="4273882"/>
              <a:chExt cx="5420119" cy="861774"/>
            </a:xfrm>
          </p:grpSpPr>
          <p:grpSp>
            <p:nvGrpSpPr>
              <p:cNvPr id="87" name="グループ化 86">
                <a:extLst>
                  <a:ext uri="{FF2B5EF4-FFF2-40B4-BE49-F238E27FC236}">
                    <a16:creationId xmlns:a16="http://schemas.microsoft.com/office/drawing/2014/main" id="{E152A66E-2785-F378-9898-E83D403BD0A0}"/>
                  </a:ext>
                </a:extLst>
              </p:cNvPr>
              <p:cNvGrpSpPr>
                <a:grpSpLocks noGrp="1" noUngrp="1" noRot="1" noMove="1" noResize="1"/>
              </p:cNvGrpSpPr>
              <p:nvPr/>
            </p:nvGrpSpPr>
            <p:grpSpPr>
              <a:xfrm>
                <a:off x="11137694" y="4421821"/>
                <a:ext cx="1941987" cy="616675"/>
                <a:chOff x="4889320" y="8480499"/>
                <a:chExt cx="2162510" cy="616675"/>
              </a:xfrm>
            </p:grpSpPr>
            <p:sp>
              <p:nvSpPr>
                <p:cNvPr id="88" name="四角形: 角を丸くする 87">
                  <a:extLst>
                    <a:ext uri="{FF2B5EF4-FFF2-40B4-BE49-F238E27FC236}">
                      <a16:creationId xmlns:a16="http://schemas.microsoft.com/office/drawing/2014/main" id="{875BE026-F2F4-964A-032A-4DE9E605762A}"/>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a:latin typeface="MS PGothic" panose="020B0600070205080204" pitchFamily="34" charset="-128"/>
                    <a:ea typeface="MS PGothic" panose="020B0600070205080204" pitchFamily="34" charset="-128"/>
                  </a:endParaRPr>
                </a:p>
              </p:txBody>
            </p:sp>
            <p:sp>
              <p:nvSpPr>
                <p:cNvPr id="89" name="テキスト ボックス 17">
                  <a:extLst>
                    <a:ext uri="{FF2B5EF4-FFF2-40B4-BE49-F238E27FC236}">
                      <a16:creationId xmlns:a16="http://schemas.microsoft.com/office/drawing/2014/main" id="{ABEA5BF2-CA80-F8D1-F8CD-828EFEB02A7B}"/>
                    </a:ext>
                  </a:extLst>
                </p:cNvPr>
                <p:cNvSpPr txBox="1">
                  <a:spLocks noGrp="1" noRot="1" noMove="1" noResize="1" noEditPoints="1" noAdjustHandles="1" noChangeArrowheads="1" noChangeShapeType="1"/>
                </p:cNvSpPr>
                <p:nvPr/>
              </p:nvSpPr>
              <p:spPr bwMode="auto">
                <a:xfrm>
                  <a:off x="4889320" y="8569717"/>
                  <a:ext cx="2162510" cy="416076"/>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pc="400">
                      <a:latin typeface="MS PGothic" panose="020B0600070205080204" pitchFamily="34" charset="-128"/>
                      <a:ea typeface="MS PGothic" panose="020B0600070205080204" pitchFamily="34" charset="-128"/>
                    </a:rPr>
                    <a:t>パルス波</a:t>
                  </a:r>
                </a:p>
              </p:txBody>
            </p:sp>
          </p:grpSp>
          <p:sp>
            <p:nvSpPr>
              <p:cNvPr id="92" name="テキスト ボックス 91">
                <a:extLst>
                  <a:ext uri="{FF2B5EF4-FFF2-40B4-BE49-F238E27FC236}">
                    <a16:creationId xmlns:a16="http://schemas.microsoft.com/office/drawing/2014/main" id="{548AD4B1-6B8E-8631-8609-7BB6A47775DC}"/>
                  </a:ext>
                </a:extLst>
              </p:cNvPr>
              <p:cNvSpPr txBox="1">
                <a:spLocks noGrp="1" noRot="1" noMove="1" noResize="1" noEditPoints="1" noAdjustHandles="1" noChangeArrowheads="1" noChangeShapeType="1"/>
              </p:cNvSpPr>
              <p:nvPr/>
            </p:nvSpPr>
            <p:spPr>
              <a:xfrm>
                <a:off x="13299314" y="4273882"/>
                <a:ext cx="3258499" cy="861774"/>
              </a:xfrm>
              <a:prstGeom prst="rect">
                <a:avLst/>
              </a:prstGeom>
              <a:noFill/>
            </p:spPr>
            <p:txBody>
              <a:bodyPr wrap="square" lIns="0" tIns="0" rIns="0" bIns="0" rtlCol="0">
                <a:spAutoFit/>
              </a:bodyPr>
              <a:lstStyle>
                <a:defPPr>
                  <a:defRPr lang="ja-JP"/>
                </a:defPPr>
                <a:lvl1pPr>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rPr>
                  <a:t>一過性で</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持続時間の短い波</a:t>
                </a:r>
              </a:p>
            </p:txBody>
          </p:sp>
        </p:grpSp>
      </p:grpSp>
      <p:grpSp>
        <p:nvGrpSpPr>
          <p:cNvPr id="11" name="グループ化 10">
            <a:extLst>
              <a:ext uri="{FF2B5EF4-FFF2-40B4-BE49-F238E27FC236}">
                <a16:creationId xmlns:a16="http://schemas.microsoft.com/office/drawing/2014/main" id="{59FABBC2-929F-A0FE-6A8C-E9EB3F1F1BC6}"/>
              </a:ext>
            </a:extLst>
          </p:cNvPr>
          <p:cNvGrpSpPr>
            <a:grpSpLocks noGrp="1" noUngrp="1" noRot="1" noMove="1" noResize="1"/>
          </p:cNvGrpSpPr>
          <p:nvPr/>
        </p:nvGrpSpPr>
        <p:grpSpPr>
          <a:xfrm>
            <a:off x="11204397" y="5580591"/>
            <a:ext cx="5014171" cy="2754692"/>
            <a:chOff x="11204397" y="5580591"/>
            <a:chExt cx="5014171" cy="2754692"/>
          </a:xfrm>
        </p:grpSpPr>
        <p:sp>
          <p:nvSpPr>
            <p:cNvPr id="93" name="テキスト ボックス 92">
              <a:extLst>
                <a:ext uri="{FF2B5EF4-FFF2-40B4-BE49-F238E27FC236}">
                  <a16:creationId xmlns:a16="http://schemas.microsoft.com/office/drawing/2014/main" id="{112FD2B1-2C79-F26E-2ADB-D31208295FD7}"/>
                </a:ext>
              </a:extLst>
            </p:cNvPr>
            <p:cNvSpPr txBox="1">
              <a:spLocks noGrp="1" noRot="1" noMove="1" noResize="1" noEditPoints="1" noAdjustHandles="1" noChangeArrowheads="1" noChangeShapeType="1"/>
            </p:cNvSpPr>
            <p:nvPr/>
          </p:nvSpPr>
          <p:spPr>
            <a:xfrm>
              <a:off x="11222255" y="5580591"/>
              <a:ext cx="4996313" cy="890052"/>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pPr>
                <a:lnSpc>
                  <a:spcPct val="110000"/>
                </a:lnSpc>
              </a:pPr>
              <a:r>
                <a:rPr lang="ja-JP" altLang="en-US" sz="2800">
                  <a:latin typeface="MS PGothic" panose="020B0600070205080204" pitchFamily="34" charset="-128"/>
                  <a:ea typeface="MS PGothic" panose="020B0600070205080204" pitchFamily="34" charset="-128"/>
                </a:rPr>
                <a:t>超音波診断ではほとんどの場合、</a:t>
              </a:r>
              <a:endParaRPr lang="en-US" altLang="ja-JP" sz="2800" dirty="0">
                <a:latin typeface="MS PGothic" panose="020B0600070205080204" pitchFamily="34" charset="-128"/>
                <a:ea typeface="MS PGothic" panose="020B0600070205080204" pitchFamily="34" charset="-128"/>
              </a:endParaRPr>
            </a:p>
            <a:p>
              <a:pPr>
                <a:lnSpc>
                  <a:spcPct val="110000"/>
                </a:lnSpc>
              </a:pPr>
              <a:r>
                <a:rPr lang="ja-JP" altLang="en-US" sz="2800">
                  <a:latin typeface="MS PGothic" panose="020B0600070205080204" pitchFamily="34" charset="-128"/>
                  <a:ea typeface="MS PGothic" panose="020B0600070205080204" pitchFamily="34" charset="-128"/>
                </a:rPr>
                <a:t>パルス波を使用する</a:t>
              </a:r>
              <a:endParaRPr lang="en-US" altLang="ja-JP" sz="2800" dirty="0">
                <a:latin typeface="MS PGothic" panose="020B0600070205080204" pitchFamily="34" charset="-128"/>
                <a:ea typeface="MS PGothic" panose="020B0600070205080204" pitchFamily="34" charset="-128"/>
              </a:endParaRPr>
            </a:p>
          </p:txBody>
        </p:sp>
        <p:grpSp>
          <p:nvGrpSpPr>
            <p:cNvPr id="10" name="グループ化 9">
              <a:extLst>
                <a:ext uri="{FF2B5EF4-FFF2-40B4-BE49-F238E27FC236}">
                  <a16:creationId xmlns:a16="http://schemas.microsoft.com/office/drawing/2014/main" id="{C36B75DC-BA9C-EDA0-68FE-85C27A591E2D}"/>
                </a:ext>
              </a:extLst>
            </p:cNvPr>
            <p:cNvGrpSpPr>
              <a:grpSpLocks noGrp="1" noUngrp="1" noRot="1" noMove="1" noResize="1"/>
            </p:cNvGrpSpPr>
            <p:nvPr/>
          </p:nvGrpSpPr>
          <p:grpSpPr>
            <a:xfrm>
              <a:off x="11204397" y="6735525"/>
              <a:ext cx="4996313" cy="1599758"/>
              <a:chOff x="11204397" y="6735525"/>
              <a:chExt cx="4996313" cy="1599758"/>
            </a:xfrm>
          </p:grpSpPr>
          <p:sp>
            <p:nvSpPr>
              <p:cNvPr id="96" name="右矢印 222216">
                <a:extLst>
                  <a:ext uri="{FF2B5EF4-FFF2-40B4-BE49-F238E27FC236}">
                    <a16:creationId xmlns:a16="http://schemas.microsoft.com/office/drawing/2014/main" id="{817AA062-580E-E426-682E-237FF79006C4}"/>
                  </a:ext>
                </a:extLst>
              </p:cNvPr>
              <p:cNvSpPr>
                <a:spLocks noGrp="1" noRot="1" noMove="1" noResize="1" noEditPoints="1" noAdjustHandles="1" noChangeArrowheads="1" noChangeShapeType="1"/>
              </p:cNvSpPr>
              <p:nvPr/>
            </p:nvSpPr>
            <p:spPr bwMode="auto">
              <a:xfrm rot="5400000">
                <a:off x="13428553" y="6629923"/>
                <a:ext cx="548000" cy="759203"/>
              </a:xfrm>
              <a:prstGeom prst="rightArrow">
                <a:avLst>
                  <a:gd name="adj1" fmla="val 50000"/>
                  <a:gd name="adj2" fmla="val 62295"/>
                </a:avLst>
              </a:prstGeom>
              <a:solidFill>
                <a:srgbClr val="FF6666"/>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sp>
            <p:nvSpPr>
              <p:cNvPr id="99" name="テキスト ボックス 98">
                <a:extLst>
                  <a:ext uri="{FF2B5EF4-FFF2-40B4-BE49-F238E27FC236}">
                    <a16:creationId xmlns:a16="http://schemas.microsoft.com/office/drawing/2014/main" id="{71059010-39A0-D866-EFBD-DA3D18D88927}"/>
                  </a:ext>
                </a:extLst>
              </p:cNvPr>
              <p:cNvSpPr txBox="1">
                <a:spLocks noGrp="1" noRot="1" noMove="1" noResize="1" noEditPoints="1" noAdjustHandles="1" noChangeArrowheads="1" noChangeShapeType="1"/>
              </p:cNvSpPr>
              <p:nvPr/>
            </p:nvSpPr>
            <p:spPr>
              <a:xfrm>
                <a:off x="11204397" y="7565842"/>
                <a:ext cx="4996313" cy="769441"/>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sz="5000" spc="300">
                    <a:solidFill>
                      <a:schemeClr val="tx1">
                        <a:lumMod val="85000"/>
                        <a:lumOff val="15000"/>
                      </a:schemeClr>
                    </a:solidFill>
                    <a:latin typeface="MS PGothic" panose="020B0600070205080204" pitchFamily="34" charset="-128"/>
                    <a:ea typeface="MS PGothic" panose="020B0600070205080204" pitchFamily="34" charset="-128"/>
                  </a:rPr>
                  <a:t>パルスエコー法</a:t>
                </a:r>
              </a:p>
            </p:txBody>
          </p:sp>
        </p:grpSp>
      </p:grpSp>
      <p:pic>
        <p:nvPicPr>
          <p:cNvPr id="2" name="2-P13-01-JSUM">
            <a:hlinkClick r:id="" action="ppaction://media"/>
            <a:extLst>
              <a:ext uri="{FF2B5EF4-FFF2-40B4-BE49-F238E27FC236}">
                <a16:creationId xmlns:a16="http://schemas.microsoft.com/office/drawing/2014/main" id="{5EEE4302-57E2-26AE-5A0D-82698421CCE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7"/>
          <a:srcRect t="4190" b="69941"/>
          <a:stretch/>
        </p:blipFill>
        <p:spPr>
          <a:xfrm>
            <a:off x="1639981" y="1893447"/>
            <a:ext cx="8906644" cy="1728000"/>
          </a:xfrm>
          <a:prstGeom prst="rect">
            <a:avLst/>
          </a:prstGeom>
        </p:spPr>
      </p:pic>
      <p:pic>
        <p:nvPicPr>
          <p:cNvPr id="5" name="2-P13-02-JSUM">
            <a:hlinkClick r:id="" action="ppaction://media"/>
            <a:extLst>
              <a:ext uri="{FF2B5EF4-FFF2-40B4-BE49-F238E27FC236}">
                <a16:creationId xmlns:a16="http://schemas.microsoft.com/office/drawing/2014/main" id="{CF987362-2E94-F969-F6AC-0015BC8FF577}"/>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8"/>
          <a:srcRect t="26966" b="1317"/>
          <a:stretch/>
        </p:blipFill>
        <p:spPr>
          <a:xfrm>
            <a:off x="1639981" y="3840480"/>
            <a:ext cx="8901019" cy="4788000"/>
          </a:xfrm>
          <a:prstGeom prst="rect">
            <a:avLst/>
          </a:prstGeom>
        </p:spPr>
      </p:pic>
      <p:sp>
        <p:nvSpPr>
          <p:cNvPr id="19" name="テキスト ボックス 18">
            <a:extLst>
              <a:ext uri="{FF2B5EF4-FFF2-40B4-BE49-F238E27FC236}">
                <a16:creationId xmlns:a16="http://schemas.microsoft.com/office/drawing/2014/main" id="{B833D199-23F7-AD55-3946-525848F29CBC}"/>
              </a:ext>
            </a:extLst>
          </p:cNvPr>
          <p:cNvSpPr txBox="1">
            <a:spLocks noGrp="1" noRot="1" noMove="1" noResize="1" noEditPoints="1" noAdjustHandles="1" noChangeArrowheads="1" noChangeShapeType="1"/>
          </p:cNvSpPr>
          <p:nvPr/>
        </p:nvSpPr>
        <p:spPr>
          <a:xfrm>
            <a:off x="1036320" y="9895840"/>
            <a:ext cx="184731" cy="628955"/>
          </a:xfrm>
          <a:prstGeom prst="rect">
            <a:avLst/>
          </a:prstGeom>
          <a:noFill/>
        </p:spPr>
        <p:txBody>
          <a:bodyPr wrap="none" rtlCol="0">
            <a:spAutoFit/>
          </a:bodyPr>
          <a:lstStyle/>
          <a:p>
            <a:endParaRPr kumimoji="1" lang="ja-JP" altLang="en-US"/>
          </a:p>
        </p:txBody>
      </p:sp>
      <p:grpSp>
        <p:nvGrpSpPr>
          <p:cNvPr id="23" name="グループ化 22">
            <a:extLst>
              <a:ext uri="{FF2B5EF4-FFF2-40B4-BE49-F238E27FC236}">
                <a16:creationId xmlns:a16="http://schemas.microsoft.com/office/drawing/2014/main" id="{15643E37-3F88-3A8B-FE5A-FB70DC929C1F}"/>
              </a:ext>
            </a:extLst>
          </p:cNvPr>
          <p:cNvGrpSpPr>
            <a:grpSpLocks noGrp="1" noUngrp="1" noRot="1" noMove="1" noResize="1"/>
          </p:cNvGrpSpPr>
          <p:nvPr/>
        </p:nvGrpSpPr>
        <p:grpSpPr>
          <a:xfrm>
            <a:off x="6624274" y="4515276"/>
            <a:ext cx="912429" cy="3480109"/>
            <a:chOff x="6624274" y="4515276"/>
            <a:chExt cx="912429" cy="3480109"/>
          </a:xfrm>
        </p:grpSpPr>
        <p:sp>
          <p:nvSpPr>
            <p:cNvPr id="20" name="テキスト ボックス 19">
              <a:extLst>
                <a:ext uri="{FF2B5EF4-FFF2-40B4-BE49-F238E27FC236}">
                  <a16:creationId xmlns:a16="http://schemas.microsoft.com/office/drawing/2014/main" id="{F06DF309-3384-E559-977C-2A4818BB2F5A}"/>
                </a:ext>
              </a:extLst>
            </p:cNvPr>
            <p:cNvSpPr txBox="1">
              <a:spLocks noGrp="1" noRot="1" noMove="1" noResize="1" noEditPoints="1" noAdjustHandles="1" noChangeArrowheads="1" noChangeShapeType="1"/>
            </p:cNvSpPr>
            <p:nvPr/>
          </p:nvSpPr>
          <p:spPr>
            <a:xfrm>
              <a:off x="6624274" y="4515276"/>
              <a:ext cx="912429" cy="461665"/>
            </a:xfrm>
            <a:prstGeom prst="rect">
              <a:avLst/>
            </a:prstGeom>
            <a:noFill/>
          </p:spPr>
          <p:txBody>
            <a:bodyPr wrap="none" rtlCol="0">
              <a:spAutoFit/>
            </a:bodyPr>
            <a:lstStyle/>
            <a:p>
              <a:pPr algn="ct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２６波</a:t>
              </a:r>
              <a:endParaRPr kumimoji="1" lang="ja-JP" altLang="en-US" sz="2400"/>
            </a:p>
          </p:txBody>
        </p:sp>
        <p:sp>
          <p:nvSpPr>
            <p:cNvPr id="21" name="テキスト ボックス 20">
              <a:extLst>
                <a:ext uri="{FF2B5EF4-FFF2-40B4-BE49-F238E27FC236}">
                  <a16:creationId xmlns:a16="http://schemas.microsoft.com/office/drawing/2014/main" id="{06FA6BBE-AF6A-557E-D401-10D56D67B471}"/>
                </a:ext>
              </a:extLst>
            </p:cNvPr>
            <p:cNvSpPr txBox="1">
              <a:spLocks noGrp="1" noRot="1" noMove="1" noResize="1" noEditPoints="1" noAdjustHandles="1" noChangeArrowheads="1" noChangeShapeType="1"/>
            </p:cNvSpPr>
            <p:nvPr/>
          </p:nvSpPr>
          <p:spPr>
            <a:xfrm>
              <a:off x="6739207" y="6025617"/>
              <a:ext cx="702436" cy="461665"/>
            </a:xfrm>
            <a:prstGeom prst="rect">
              <a:avLst/>
            </a:prstGeom>
            <a:noFill/>
          </p:spPr>
          <p:txBody>
            <a:bodyPr wrap="none" rtlCol="0">
              <a:spAutoFit/>
            </a:bodyPr>
            <a:lstStyle/>
            <a:p>
              <a:pPr algn="ct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３波</a:t>
              </a:r>
              <a:endParaRPr kumimoji="1" lang="ja-JP" altLang="en-US" sz="2400"/>
            </a:p>
          </p:txBody>
        </p:sp>
        <p:sp>
          <p:nvSpPr>
            <p:cNvPr id="22" name="テキスト ボックス 21">
              <a:extLst>
                <a:ext uri="{FF2B5EF4-FFF2-40B4-BE49-F238E27FC236}">
                  <a16:creationId xmlns:a16="http://schemas.microsoft.com/office/drawing/2014/main" id="{81CC5FA3-9162-F1EF-2499-23A129C3DB29}"/>
                </a:ext>
              </a:extLst>
            </p:cNvPr>
            <p:cNvSpPr txBox="1">
              <a:spLocks noGrp="1" noRot="1" noMove="1" noResize="1" noEditPoints="1" noAdjustHandles="1" noChangeArrowheads="1" noChangeShapeType="1"/>
            </p:cNvSpPr>
            <p:nvPr/>
          </p:nvSpPr>
          <p:spPr>
            <a:xfrm>
              <a:off x="6729270" y="7533720"/>
              <a:ext cx="702436" cy="461665"/>
            </a:xfrm>
            <a:prstGeom prst="rect">
              <a:avLst/>
            </a:prstGeom>
            <a:noFill/>
          </p:spPr>
          <p:txBody>
            <a:bodyPr wrap="none" rtlCol="0">
              <a:spAutoFit/>
            </a:bodyPr>
            <a:lstStyle/>
            <a:p>
              <a:pPr algn="ctr"/>
              <a:r>
                <a:rPr lang="ja-JP" altLang="en-US" sz="2400">
                  <a:solidFill>
                    <a:srgbClr val="000000"/>
                  </a:solidFill>
                  <a:latin typeface="ＭＳ Ｐゴシック" panose="020B0600070205080204" pitchFamily="34" charset="-128"/>
                  <a:ea typeface="ＭＳ Ｐゴシック" panose="020B0600070205080204" pitchFamily="34" charset="-128"/>
                  <a:cs typeface="ＭＳ Ｐゴシック" panose="020B0600070205080204" pitchFamily="34" charset="-128"/>
                </a:rPr>
                <a:t>１</a:t>
              </a:r>
              <a:r>
                <a:rPr lang="ja-JP" altLang="ja-JP" sz="24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a:t>
              </a:r>
              <a:endParaRPr kumimoji="1" lang="ja-JP" altLang="en-US" sz="2400"/>
            </a:p>
          </p:txBody>
        </p:sp>
      </p:grpSp>
    </p:spTree>
    <p:extLst>
      <p:ext uri="{BB962C8B-B14F-4D97-AF65-F5344CB8AC3E}">
        <p14:creationId xmlns:p14="http://schemas.microsoft.com/office/powerpoint/2010/main" val="18275501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9"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291" fill="hold"/>
                                        <p:tgtEl>
                                          <p:spTgt spid="2"/>
                                        </p:tgtEl>
                                      </p:cBhvr>
                                    </p:cmd>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dissolve">
                                      <p:cBhvr>
                                        <p:cTn id="29" dur="10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7708" fill="hold"/>
                                        <p:tgtEl>
                                          <p:spTgt spid="5"/>
                                        </p:tgtEl>
                                      </p:cBhvr>
                                    </p:cmd>
                                  </p:childTnLst>
                                </p:cTn>
                              </p:par>
                            </p:childTnLst>
                          </p:cTn>
                        </p:par>
                      </p:childTnLst>
                    </p:cTn>
                  </p:par>
                  <p:par>
                    <p:cTn id="34" fill="hold">
                      <p:stCondLst>
                        <p:cond delay="indefinite"/>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77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2727">
                <p:cTn id="38" repeatCount="2000" fill="hold" display="0">
                  <p:stCondLst>
                    <p:cond delay="indefinite"/>
                  </p:stCondLst>
                </p:cTn>
                <p:tgtEl>
                  <p:spTgt spid="2"/>
                </p:tgtEl>
              </p:cMediaNode>
            </p:video>
            <p:seq concurrent="1" nextAc="seek">
              <p:cTn id="39" restart="whenNotActive" fill="hold" evtFilter="cancelBubble" nodeType="interactiveSeq">
                <p:stCondLst>
                  <p:cond evt="onClick" delay="0">
                    <p:tgtEl>
                      <p:spTgt spid="2"/>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2"/>
                                        </p:tgtEl>
                                      </p:cBhvr>
                                    </p:cmd>
                                  </p:childTnLst>
                                </p:cTn>
                              </p:par>
                            </p:childTnLst>
                          </p:cTn>
                        </p:par>
                      </p:childTnLst>
                    </p:cTn>
                  </p:par>
                </p:childTnLst>
              </p:cTn>
              <p:nextCondLst>
                <p:cond evt="onClick" delay="0">
                  <p:tgtEl>
                    <p:spTgt spid="2"/>
                  </p:tgtEl>
                </p:cond>
              </p:nextCondLst>
            </p:seq>
            <p:video>
              <p:cMediaNode vol="27273">
                <p:cTn id="44" fill="hold" display="0">
                  <p:stCondLst>
                    <p:cond delay="indefinite"/>
                  </p:stCondLst>
                </p:cTn>
                <p:tgtEl>
                  <p:spTgt spid="5"/>
                </p:tgtEl>
              </p:cMediaNode>
            </p:video>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074D0-39CC-7C1B-1DAC-A62D2271D6A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DF78784F-8733-A221-9367-482E9AD360EA}"/>
              </a:ext>
            </a:extLst>
          </p:cNvPr>
          <p:cNvSpPr>
            <a:spLocks noGrp="1" noRot="1" noMove="1" noResize="1" noEditPoints="1" noAdjustHandles="1" noChangeArrowheads="1" noChangeShapeType="1"/>
          </p:cNvSpPr>
          <p:nvPr/>
        </p:nvSpPr>
        <p:spPr>
          <a:xfrm>
            <a:off x="1050612" y="1910993"/>
            <a:ext cx="16199697" cy="747958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9" name="四角形: 対角を丸める 8">
            <a:extLst>
              <a:ext uri="{FF2B5EF4-FFF2-40B4-BE49-F238E27FC236}">
                <a16:creationId xmlns:a16="http://schemas.microsoft.com/office/drawing/2014/main" id="{8545E855-2FFC-2D5A-EA20-92B5BF5C493D}"/>
              </a:ext>
            </a:extLst>
          </p:cNvPr>
          <p:cNvSpPr>
            <a:spLocks noGrp="1" noRot="1" noMove="1" noResize="1" noEditPoints="1" noAdjustHandles="1" noChangeArrowheads="1" noChangeShapeType="1"/>
          </p:cNvSpPr>
          <p:nvPr/>
        </p:nvSpPr>
        <p:spPr>
          <a:xfrm>
            <a:off x="1050612" y="508753"/>
            <a:ext cx="8715688" cy="815607"/>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20EE2B79-D3E1-8EB1-AC61-B8E369712E99}"/>
              </a:ext>
            </a:extLst>
          </p:cNvPr>
          <p:cNvSpPr txBox="1">
            <a:spLocks noGrp="1" noRot="1" noMove="1" noResize="1" noEditPoints="1" noAdjustHandles="1" noChangeArrowheads="1" noChangeShapeType="1"/>
          </p:cNvSpPr>
          <p:nvPr/>
        </p:nvSpPr>
        <p:spPr>
          <a:xfrm>
            <a:off x="1050614" y="550800"/>
            <a:ext cx="8715686"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4800"/>
              <a:t>超音波診断</a:t>
            </a:r>
            <a:r>
              <a:rPr lang="en" altLang="ja-JP" sz="4800" dirty="0"/>
              <a:t>B</a:t>
            </a:r>
            <a:r>
              <a:rPr lang="ja-JP" altLang="en-US" sz="4800"/>
              <a:t>モードの基本</a:t>
            </a:r>
          </a:p>
        </p:txBody>
      </p:sp>
      <p:sp>
        <p:nvSpPr>
          <p:cNvPr id="8" name="テキスト ボックス 7">
            <a:extLst>
              <a:ext uri="{FF2B5EF4-FFF2-40B4-BE49-F238E27FC236}">
                <a16:creationId xmlns:a16="http://schemas.microsoft.com/office/drawing/2014/main" id="{7242A2FD-92E4-50EF-9233-6AF53AABD1CB}"/>
              </a:ext>
            </a:extLst>
          </p:cNvPr>
          <p:cNvSpPr txBox="1">
            <a:spLocks noGrp="1" noRot="1" noMove="1" noResize="1" noEditPoints="1" noAdjustHandles="1" noChangeArrowheads="1" noChangeShapeType="1"/>
          </p:cNvSpPr>
          <p:nvPr/>
        </p:nvSpPr>
        <p:spPr>
          <a:xfrm>
            <a:off x="9906000" y="548055"/>
            <a:ext cx="6963088"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z="4800"/>
              <a:t>：パルスエコー法</a:t>
            </a:r>
          </a:p>
        </p:txBody>
      </p:sp>
      <p:grpSp>
        <p:nvGrpSpPr>
          <p:cNvPr id="3" name="グループ化 2">
            <a:extLst>
              <a:ext uri="{FF2B5EF4-FFF2-40B4-BE49-F238E27FC236}">
                <a16:creationId xmlns:a16="http://schemas.microsoft.com/office/drawing/2014/main" id="{1A849762-61AC-0784-DD98-BABE37BAC4CC}"/>
              </a:ext>
            </a:extLst>
          </p:cNvPr>
          <p:cNvGrpSpPr>
            <a:grpSpLocks noGrp="1" noUngrp="1" noRot="1" noMove="1" noResize="1"/>
          </p:cNvGrpSpPr>
          <p:nvPr/>
        </p:nvGrpSpPr>
        <p:grpSpPr>
          <a:xfrm>
            <a:off x="11163300" y="2940767"/>
            <a:ext cx="6074087" cy="5268553"/>
            <a:chOff x="11163300" y="2940767"/>
            <a:chExt cx="6074087" cy="5268553"/>
          </a:xfrm>
        </p:grpSpPr>
        <p:sp>
          <p:nvSpPr>
            <p:cNvPr id="17" name="正方形/長方形 16">
              <a:extLst>
                <a:ext uri="{FF2B5EF4-FFF2-40B4-BE49-F238E27FC236}">
                  <a16:creationId xmlns:a16="http://schemas.microsoft.com/office/drawing/2014/main" id="{20D2FAE5-FB6C-AA0D-E4ED-4BF5AF8DFCB9}"/>
                </a:ext>
              </a:extLst>
            </p:cNvPr>
            <p:cNvSpPr>
              <a:spLocks noGrp="1" noRot="1" noMove="1" noResize="1" noEditPoints="1" noAdjustHandles="1" noChangeArrowheads="1" noChangeShapeType="1"/>
            </p:cNvSpPr>
            <p:nvPr/>
          </p:nvSpPr>
          <p:spPr>
            <a:xfrm>
              <a:off x="11163300" y="2940767"/>
              <a:ext cx="5705788" cy="526855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11" name="テキスト ボックス 10">
              <a:extLst>
                <a:ext uri="{FF2B5EF4-FFF2-40B4-BE49-F238E27FC236}">
                  <a16:creationId xmlns:a16="http://schemas.microsoft.com/office/drawing/2014/main" id="{B371D250-8866-C8F6-E18B-85DECE2148C3}"/>
                </a:ext>
              </a:extLst>
            </p:cNvPr>
            <p:cNvSpPr txBox="1">
              <a:spLocks noGrp="1" noRot="1" noMove="1" noResize="1" noEditPoints="1" noAdjustHandles="1" noChangeArrowheads="1" noChangeShapeType="1"/>
            </p:cNvSpPr>
            <p:nvPr/>
          </p:nvSpPr>
          <p:spPr>
            <a:xfrm>
              <a:off x="11999380" y="3637145"/>
              <a:ext cx="5238007" cy="1906099"/>
            </a:xfrm>
            <a:prstGeom prst="rect">
              <a:avLst/>
            </a:prstGeom>
            <a:noFill/>
          </p:spPr>
          <p:txBody>
            <a:bodyPr wrap="square" lIns="0" tIns="0" rIns="0" bIns="0" rtlCol="0">
              <a:spAutoFit/>
            </a:bodyPr>
            <a:lstStyle>
              <a:defPPr>
                <a:defRPr lang="ja-JP"/>
              </a:defPPr>
              <a:lvl1pPr>
                <a:defRPr sz="2400">
                  <a:solidFill>
                    <a:srgbClr val="000000"/>
                  </a:solidFill>
                  <a:latin typeface="Noto Sans JP" panose="020B0200000000000000" pitchFamily="50" charset="-128"/>
                  <a:ea typeface="Noto Sans JP" panose="020B0200000000000000" pitchFamily="50" charset="-128"/>
                </a:defRPr>
              </a:lvl1pPr>
            </a:lstStyle>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超音波パルスを送信し、</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反射波を同じ振動子で</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pPr>
                <a:lnSpc>
                  <a:spcPct val="120000"/>
                </a:lnSpc>
              </a:pPr>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受信して画像化</a:t>
              </a:r>
            </a:p>
          </p:txBody>
        </p:sp>
        <p:sp>
          <p:nvSpPr>
            <p:cNvPr id="13" name="六角形 12">
              <a:extLst>
                <a:ext uri="{FF2B5EF4-FFF2-40B4-BE49-F238E27FC236}">
                  <a16:creationId xmlns:a16="http://schemas.microsoft.com/office/drawing/2014/main" id="{6CD24224-B4A8-8B83-C759-A4BBA2448321}"/>
                </a:ext>
              </a:extLst>
            </p:cNvPr>
            <p:cNvSpPr>
              <a:spLocks noGrp="1" noRot="1" noMove="1" noResize="1" noEditPoints="1" noAdjustHandles="1" noChangeArrowheads="1" noChangeShapeType="1"/>
            </p:cNvSpPr>
            <p:nvPr/>
          </p:nvSpPr>
          <p:spPr>
            <a:xfrm rot="5400000">
              <a:off x="11491886" y="3789254"/>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4" name="グループ化 3">
            <a:extLst>
              <a:ext uri="{FF2B5EF4-FFF2-40B4-BE49-F238E27FC236}">
                <a16:creationId xmlns:a16="http://schemas.microsoft.com/office/drawing/2014/main" id="{EA96E3C0-F9D1-8738-D059-85B81AD08215}"/>
              </a:ext>
            </a:extLst>
          </p:cNvPr>
          <p:cNvGrpSpPr>
            <a:grpSpLocks noGrp="1" noUngrp="1" noRot="1" noMove="1" noResize="1"/>
          </p:cNvGrpSpPr>
          <p:nvPr/>
        </p:nvGrpSpPr>
        <p:grpSpPr>
          <a:xfrm>
            <a:off x="11515383" y="6245911"/>
            <a:ext cx="5722004" cy="1241302"/>
            <a:chOff x="11515383" y="6245911"/>
            <a:chExt cx="5722004" cy="1241302"/>
          </a:xfrm>
        </p:grpSpPr>
        <p:sp>
          <p:nvSpPr>
            <p:cNvPr id="15" name="テキスト ボックス 14">
              <a:extLst>
                <a:ext uri="{FF2B5EF4-FFF2-40B4-BE49-F238E27FC236}">
                  <a16:creationId xmlns:a16="http://schemas.microsoft.com/office/drawing/2014/main" id="{4F069245-51FD-7686-9012-E32E90369D3D}"/>
                </a:ext>
              </a:extLst>
            </p:cNvPr>
            <p:cNvSpPr txBox="1">
              <a:spLocks noGrp="1" noRot="1" noMove="1" noResize="1" noEditPoints="1" noAdjustHandles="1" noChangeArrowheads="1" noChangeShapeType="1"/>
            </p:cNvSpPr>
            <p:nvPr/>
          </p:nvSpPr>
          <p:spPr>
            <a:xfrm>
              <a:off x="11999380" y="6245911"/>
              <a:ext cx="5238007" cy="1241302"/>
            </a:xfrm>
            <a:prstGeom prst="rect">
              <a:avLst/>
            </a:prstGeom>
            <a:noFill/>
          </p:spPr>
          <p:txBody>
            <a:bodyPr wrap="square" lIns="0" tIns="0" rIns="0" bIns="0" rtlCol="0">
              <a:spAutoFit/>
            </a:bodyPr>
            <a:lstStyle>
              <a:defPPr>
                <a:defRPr lang="ja-JP"/>
              </a:defPPr>
              <a:lvl1pPr>
                <a:lnSpc>
                  <a:spcPct val="120000"/>
                </a:lnSpc>
                <a:defRPr sz="3200">
                  <a:solidFill>
                    <a:srgbClr val="000000"/>
                  </a:solidFill>
                  <a:latin typeface="Noto Sans JP" panose="020B0200000000000000" pitchFamily="50" charset="-128"/>
                  <a:ea typeface="Noto Sans JP" panose="020B0200000000000000" pitchFamily="50" charset="-128"/>
                </a:defRPr>
              </a:lvl1pPr>
            </a:lstStyle>
            <a:p>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超音波は、反射・透過、</a:t>
              </a:r>
              <a:endParaRPr lang="en-US" altLang="ja-JP" sz="3600" b="1" dirty="0">
                <a:solidFill>
                  <a:schemeClr val="tx1">
                    <a:lumMod val="65000"/>
                    <a:lumOff val="35000"/>
                  </a:schemeClr>
                </a:solidFill>
                <a:latin typeface="MS PGothic" panose="020B0600070205080204" pitchFamily="34" charset="-128"/>
                <a:ea typeface="MS PGothic" panose="020B0600070205080204" pitchFamily="34" charset="-128"/>
              </a:endParaRPr>
            </a:p>
            <a:p>
              <a:r>
                <a:rPr lang="ja-JP" altLang="en-US" sz="3600" b="1">
                  <a:solidFill>
                    <a:schemeClr val="tx1">
                      <a:lumMod val="65000"/>
                      <a:lumOff val="35000"/>
                    </a:schemeClr>
                  </a:solidFill>
                  <a:latin typeface="MS PGothic" panose="020B0600070205080204" pitchFamily="34" charset="-128"/>
                  <a:ea typeface="MS PGothic" panose="020B0600070205080204" pitchFamily="34" charset="-128"/>
                </a:rPr>
                <a:t>屈折、減衰する</a:t>
              </a:r>
            </a:p>
          </p:txBody>
        </p:sp>
        <p:sp>
          <p:nvSpPr>
            <p:cNvPr id="16" name="六角形 15">
              <a:extLst>
                <a:ext uri="{FF2B5EF4-FFF2-40B4-BE49-F238E27FC236}">
                  <a16:creationId xmlns:a16="http://schemas.microsoft.com/office/drawing/2014/main" id="{50F56D25-0682-FD82-9120-6678DC9E36EE}"/>
                </a:ext>
              </a:extLst>
            </p:cNvPr>
            <p:cNvSpPr>
              <a:spLocks noGrp="1" noRot="1" noMove="1" noResize="1" noEditPoints="1" noAdjustHandles="1" noChangeArrowheads="1" noChangeShapeType="1"/>
            </p:cNvSpPr>
            <p:nvPr/>
          </p:nvSpPr>
          <p:spPr>
            <a:xfrm rot="5400000">
              <a:off x="11491886" y="639802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pic>
        <p:nvPicPr>
          <p:cNvPr id="2" name="工藤先生修正_2-B-mode">
            <a:hlinkClick r:id="" action="ppaction://media"/>
            <a:extLst>
              <a:ext uri="{FF2B5EF4-FFF2-40B4-BE49-F238E27FC236}">
                <a16:creationId xmlns:a16="http://schemas.microsoft.com/office/drawing/2014/main" id="{3AAA6814-7F75-547C-F0A9-507703C820EF}"/>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1287609" y="2940767"/>
            <a:ext cx="9366316" cy="5268553"/>
          </a:xfrm>
          <a:prstGeom prst="rect">
            <a:avLst/>
          </a:prstGeom>
        </p:spPr>
      </p:pic>
    </p:spTree>
    <p:extLst>
      <p:ext uri="{BB962C8B-B14F-4D97-AF65-F5344CB8AC3E}">
        <p14:creationId xmlns:p14="http://schemas.microsoft.com/office/powerpoint/2010/main" val="3624532493"/>
      </p:ext>
    </p:extLst>
  </p:cSld>
  <p:clrMapOvr>
    <a:masterClrMapping/>
  </p:clrMapOvr>
  <p:transition advTm="1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6" fill="hold"/>
                                        <p:tgtEl>
                                          <p:spTgt spid="2"/>
                                        </p:tgtEl>
                                      </p:cBhvr>
                                    </p:cmd>
                                  </p:childTnLst>
                                </p:cTn>
                              </p:par>
                              <p:par>
                                <p:cTn id="7" presetID="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A0BDA-E8CE-2AD1-DCB7-BDBCC9AD5A15}"/>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E3652822-24C7-ABA2-2E43-2DE312D2386D}"/>
              </a:ext>
            </a:extLst>
          </p:cNvPr>
          <p:cNvSpPr>
            <a:spLocks noGrp="1" noRot="1" noMove="1" noResize="1" noEditPoints="1" noAdjustHandles="1" noChangeArrowheads="1" noChangeShapeType="1"/>
          </p:cNvSpPr>
          <p:nvPr/>
        </p:nvSpPr>
        <p:spPr>
          <a:xfrm>
            <a:off x="833120" y="1544321"/>
            <a:ext cx="16662400"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2" name="正方形/長方形 71">
            <a:extLst>
              <a:ext uri="{FF2B5EF4-FFF2-40B4-BE49-F238E27FC236}">
                <a16:creationId xmlns:a16="http://schemas.microsoft.com/office/drawing/2014/main" id="{A4F6C3AF-82B0-303A-1D46-46748842E385}"/>
              </a:ext>
            </a:extLst>
          </p:cNvPr>
          <p:cNvSpPr>
            <a:spLocks noGrp="1" noRot="1" noMove="1" noResize="1" noEditPoints="1" noAdjustHandles="1" noChangeArrowheads="1" noChangeShapeType="1"/>
          </p:cNvSpPr>
          <p:nvPr/>
        </p:nvSpPr>
        <p:spPr>
          <a:xfrm>
            <a:off x="10553122" y="5843751"/>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7" name="テキスト ボックス 6">
            <a:extLst>
              <a:ext uri="{FF2B5EF4-FFF2-40B4-BE49-F238E27FC236}">
                <a16:creationId xmlns:a16="http://schemas.microsoft.com/office/drawing/2014/main" id="{E4E19BBE-39E0-5EF2-B380-8647C39F3AB4}"/>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境界面での音のふるまい</a:t>
            </a:r>
          </a:p>
        </p:txBody>
      </p:sp>
      <p:sp>
        <p:nvSpPr>
          <p:cNvPr id="8" name="正方形/長方形 7">
            <a:extLst>
              <a:ext uri="{FF2B5EF4-FFF2-40B4-BE49-F238E27FC236}">
                <a16:creationId xmlns:a16="http://schemas.microsoft.com/office/drawing/2014/main" id="{F78DA726-593A-1F8A-79E0-D57F46F2990F}"/>
              </a:ext>
            </a:extLst>
          </p:cNvPr>
          <p:cNvSpPr>
            <a:spLocks noGrp="1" noRot="1" noMove="1" noResize="1" noEditPoints="1" noAdjustHandles="1" noChangeArrowheads="1" noChangeShapeType="1"/>
          </p:cNvSpPr>
          <p:nvPr/>
        </p:nvSpPr>
        <p:spPr>
          <a:xfrm>
            <a:off x="1198880" y="5301367"/>
            <a:ext cx="9200016" cy="3270568"/>
          </a:xfrm>
          <a:prstGeom prst="rect">
            <a:avLst/>
          </a:prstGeom>
          <a:solidFill>
            <a:srgbClr val="993366"/>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10" name="Line 4">
            <a:extLst>
              <a:ext uri="{FF2B5EF4-FFF2-40B4-BE49-F238E27FC236}">
                <a16:creationId xmlns:a16="http://schemas.microsoft.com/office/drawing/2014/main" id="{0766E17E-4A9C-EACF-D3F1-AB971A06DF00}"/>
              </a:ext>
            </a:extLst>
          </p:cNvPr>
          <p:cNvSpPr>
            <a:spLocks noGrp="1" noRot="1" noMove="1" noResize="1" noEditPoints="1" noAdjustHandles="1" noChangeArrowheads="1" noChangeShapeType="1"/>
          </p:cNvSpPr>
          <p:nvPr/>
        </p:nvSpPr>
        <p:spPr bwMode="auto">
          <a:xfrm>
            <a:off x="1198880" y="5602521"/>
            <a:ext cx="920001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1" name="Line 5">
            <a:extLst>
              <a:ext uri="{FF2B5EF4-FFF2-40B4-BE49-F238E27FC236}">
                <a16:creationId xmlns:a16="http://schemas.microsoft.com/office/drawing/2014/main" id="{FF763C7D-6A87-22E9-8515-E9C506ABA28C}"/>
              </a:ext>
            </a:extLst>
          </p:cNvPr>
          <p:cNvSpPr>
            <a:spLocks noGrp="1" noRot="1" noMove="1" noResize="1" noEditPoints="1" noAdjustHandles="1" noChangeArrowheads="1" noChangeShapeType="1"/>
          </p:cNvSpPr>
          <p:nvPr/>
        </p:nvSpPr>
        <p:spPr bwMode="auto">
          <a:xfrm>
            <a:off x="4159766" y="5276034"/>
            <a:ext cx="2123938" cy="2860690"/>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4" name="Line 10">
            <a:extLst>
              <a:ext uri="{FF2B5EF4-FFF2-40B4-BE49-F238E27FC236}">
                <a16:creationId xmlns:a16="http://schemas.microsoft.com/office/drawing/2014/main" id="{A435EB55-28C8-D511-89C5-002BC477ECAB}"/>
              </a:ext>
            </a:extLst>
          </p:cNvPr>
          <p:cNvSpPr>
            <a:spLocks noGrp="1" noRot="1" noMove="1" noResize="1" noEditPoints="1" noAdjustHandles="1" noChangeArrowheads="1" noChangeShapeType="1"/>
          </p:cNvSpPr>
          <p:nvPr/>
        </p:nvSpPr>
        <p:spPr bwMode="auto">
          <a:xfrm>
            <a:off x="4282569" y="5437775"/>
            <a:ext cx="980631" cy="1321484"/>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5" name="正方形/長方形 14">
            <a:extLst>
              <a:ext uri="{FF2B5EF4-FFF2-40B4-BE49-F238E27FC236}">
                <a16:creationId xmlns:a16="http://schemas.microsoft.com/office/drawing/2014/main" id="{36A534C7-E5B0-56A7-8AFD-843AA086CBE6}"/>
              </a:ext>
            </a:extLst>
          </p:cNvPr>
          <p:cNvSpPr>
            <a:spLocks noGrp="1" noRot="1" noMove="1" noResize="1" noEditPoints="1" noAdjustHandles="1" noChangeArrowheads="1" noChangeShapeType="1"/>
          </p:cNvSpPr>
          <p:nvPr/>
        </p:nvSpPr>
        <p:spPr>
          <a:xfrm>
            <a:off x="1198880" y="2423747"/>
            <a:ext cx="9200016" cy="3170333"/>
          </a:xfrm>
          <a:prstGeom prst="rect">
            <a:avLst/>
          </a:prstGeom>
          <a:solidFill>
            <a:srgbClr val="336699"/>
          </a:solidFill>
          <a:ln>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16" name="Line 5">
            <a:extLst>
              <a:ext uri="{FF2B5EF4-FFF2-40B4-BE49-F238E27FC236}">
                <a16:creationId xmlns:a16="http://schemas.microsoft.com/office/drawing/2014/main" id="{44237DDC-C7C9-5B22-7A91-47662C26236E}"/>
              </a:ext>
            </a:extLst>
          </p:cNvPr>
          <p:cNvSpPr>
            <a:spLocks noGrp="1" noRot="1" noMove="1" noResize="1" noEditPoints="1" noAdjustHandles="1" noChangeArrowheads="1" noChangeShapeType="1"/>
          </p:cNvSpPr>
          <p:nvPr/>
        </p:nvSpPr>
        <p:spPr bwMode="auto">
          <a:xfrm>
            <a:off x="2290372" y="2741835"/>
            <a:ext cx="2123938" cy="2860690"/>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7" name="Line 7">
            <a:extLst>
              <a:ext uri="{FF2B5EF4-FFF2-40B4-BE49-F238E27FC236}">
                <a16:creationId xmlns:a16="http://schemas.microsoft.com/office/drawing/2014/main" id="{8CB985D0-AF55-3756-CB5F-9757807D36D8}"/>
              </a:ext>
            </a:extLst>
          </p:cNvPr>
          <p:cNvSpPr>
            <a:spLocks noGrp="1" noRot="1" noMove="1" noResize="1" noEditPoints="1" noAdjustHandles="1" noChangeArrowheads="1" noChangeShapeType="1"/>
          </p:cNvSpPr>
          <p:nvPr/>
        </p:nvSpPr>
        <p:spPr bwMode="auto">
          <a:xfrm>
            <a:off x="4386303" y="2423748"/>
            <a:ext cx="52155" cy="583010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FFFFFF"/>
              </a:solidFill>
              <a:latin typeface="Arial" charset="0"/>
              <a:ea typeface="ＭＳ Ｐゴシック" charset="-128"/>
            </a:endParaRPr>
          </a:p>
        </p:txBody>
      </p:sp>
      <p:sp>
        <p:nvSpPr>
          <p:cNvPr id="18" name="Line 10">
            <a:extLst>
              <a:ext uri="{FF2B5EF4-FFF2-40B4-BE49-F238E27FC236}">
                <a16:creationId xmlns:a16="http://schemas.microsoft.com/office/drawing/2014/main" id="{80E41B0B-6C2A-7385-0503-EF140C55B192}"/>
              </a:ext>
            </a:extLst>
          </p:cNvPr>
          <p:cNvSpPr>
            <a:spLocks noGrp="1" noRot="1" noMove="1" noResize="1" noEditPoints="1" noAdjustHandles="1" noChangeArrowheads="1" noChangeShapeType="1"/>
          </p:cNvSpPr>
          <p:nvPr/>
        </p:nvSpPr>
        <p:spPr bwMode="auto">
          <a:xfrm>
            <a:off x="2331895" y="2801975"/>
            <a:ext cx="980631" cy="1321484"/>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19" name="Line 12">
            <a:extLst>
              <a:ext uri="{FF2B5EF4-FFF2-40B4-BE49-F238E27FC236}">
                <a16:creationId xmlns:a16="http://schemas.microsoft.com/office/drawing/2014/main" id="{3A2ACA90-4538-4966-4250-B337BC5E9658}"/>
              </a:ext>
            </a:extLst>
          </p:cNvPr>
          <p:cNvSpPr>
            <a:spLocks noGrp="1" noRot="1" noMove="1" noResize="1" noEditPoints="1" noAdjustHandles="1" noChangeArrowheads="1" noChangeShapeType="1"/>
          </p:cNvSpPr>
          <p:nvPr/>
        </p:nvSpPr>
        <p:spPr bwMode="auto">
          <a:xfrm flipH="1">
            <a:off x="4426943" y="2741835"/>
            <a:ext cx="2123938" cy="2860690"/>
          </a:xfrm>
          <a:prstGeom prst="line">
            <a:avLst/>
          </a:prstGeom>
          <a:noFill/>
          <a:ln w="38100">
            <a:solidFill>
              <a:schemeClr val="accent6">
                <a:lumMod val="60000"/>
                <a:lumOff val="40000"/>
              </a:schemeClr>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sp>
        <p:nvSpPr>
          <p:cNvPr id="20" name="Line 13">
            <a:extLst>
              <a:ext uri="{FF2B5EF4-FFF2-40B4-BE49-F238E27FC236}">
                <a16:creationId xmlns:a16="http://schemas.microsoft.com/office/drawing/2014/main" id="{1170A030-9E17-0474-7C46-3A92020298D6}"/>
              </a:ext>
            </a:extLst>
          </p:cNvPr>
          <p:cNvSpPr>
            <a:spLocks noGrp="1" noRot="1" noMove="1" noResize="1" noEditPoints="1" noAdjustHandles="1" noChangeArrowheads="1" noChangeShapeType="1"/>
          </p:cNvSpPr>
          <p:nvPr/>
        </p:nvSpPr>
        <p:spPr bwMode="auto">
          <a:xfrm flipH="1">
            <a:off x="4439411" y="4063317"/>
            <a:ext cx="1142195" cy="1539207"/>
          </a:xfrm>
          <a:prstGeom prst="line">
            <a:avLst/>
          </a:prstGeom>
          <a:noFill/>
          <a:ln w="38100">
            <a:solidFill>
              <a:schemeClr val="accent6">
                <a:lumMod val="60000"/>
                <a:lumOff val="40000"/>
              </a:schemeClr>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sz="4000" kern="0">
              <a:solidFill>
                <a:srgbClr val="000000"/>
              </a:solidFill>
              <a:latin typeface="Arial" charset="0"/>
              <a:ea typeface="ＭＳ Ｐゴシック" charset="-128"/>
            </a:endParaRPr>
          </a:p>
        </p:txBody>
      </p:sp>
      <p:grpSp>
        <p:nvGrpSpPr>
          <p:cNvPr id="21" name="グループ化 20">
            <a:extLst>
              <a:ext uri="{FF2B5EF4-FFF2-40B4-BE49-F238E27FC236}">
                <a16:creationId xmlns:a16="http://schemas.microsoft.com/office/drawing/2014/main" id="{225C57F7-0BDF-2F61-A516-5D6F99499BB8}"/>
              </a:ext>
            </a:extLst>
          </p:cNvPr>
          <p:cNvGrpSpPr>
            <a:grpSpLocks noGrp="1" noUngrp="1" noRot="1" noMove="1" noResize="1"/>
          </p:cNvGrpSpPr>
          <p:nvPr/>
        </p:nvGrpSpPr>
        <p:grpSpPr>
          <a:xfrm>
            <a:off x="3722185" y="4140482"/>
            <a:ext cx="652742" cy="817663"/>
            <a:chOff x="2988420" y="3218136"/>
            <a:chExt cx="464951" cy="576263"/>
          </a:xfrm>
        </p:grpSpPr>
        <p:sp>
          <p:nvSpPr>
            <p:cNvPr id="22" name="Arc 9">
              <a:extLst>
                <a:ext uri="{FF2B5EF4-FFF2-40B4-BE49-F238E27FC236}">
                  <a16:creationId xmlns:a16="http://schemas.microsoft.com/office/drawing/2014/main" id="{8A93FFCF-D222-4AC0-225A-4F00652CFA55}"/>
                </a:ext>
              </a:extLst>
            </p:cNvPr>
            <p:cNvSpPr>
              <a:spLocks noGrp="1" noRot="1" noMove="1" noResize="1" noEditPoints="1" noAdjustHandles="1" noChangeArrowheads="1" noChangeShapeType="1"/>
            </p:cNvSpPr>
            <p:nvPr/>
          </p:nvSpPr>
          <p:spPr bwMode="auto">
            <a:xfrm rot="10100015" flipH="1" flipV="1">
              <a:off x="32043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Arial" charset="0"/>
                <a:ea typeface="ＭＳ Ｐゴシック" charset="-128"/>
              </a:endParaRPr>
            </a:p>
          </p:txBody>
        </p:sp>
        <p:sp>
          <p:nvSpPr>
            <p:cNvPr id="23" name="Text Box 21">
              <a:extLst>
                <a:ext uri="{FF2B5EF4-FFF2-40B4-BE49-F238E27FC236}">
                  <a16:creationId xmlns:a16="http://schemas.microsoft.com/office/drawing/2014/main" id="{A91597B2-9F32-9B05-1622-A82877B58D1A}"/>
                </a:ext>
              </a:extLst>
            </p:cNvPr>
            <p:cNvSpPr txBox="1">
              <a:spLocks noGrp="1" noRot="1" noMove="1" noResize="1" noEditPoints="1" noAdjustHandles="1" noChangeArrowheads="1" noChangeShapeType="1"/>
            </p:cNvSpPr>
            <p:nvPr/>
          </p:nvSpPr>
          <p:spPr bwMode="auto">
            <a:xfrm>
              <a:off x="2988420" y="3218136"/>
              <a:ext cx="464951" cy="4121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a:defRPr/>
              </a:pPr>
              <a:r>
                <a:rPr lang="en-US" altLang="ja-JP" sz="3200" kern="0" dirty="0">
                  <a:solidFill>
                    <a:srgbClr val="FFFFFF"/>
                  </a:solidFill>
                  <a:latin typeface="MS PGothic" panose="020B0600070205080204" pitchFamily="34" charset="-128"/>
                  <a:ea typeface="MS PGothic" panose="020B0600070205080204" pitchFamily="34" charset="-128"/>
                </a:rPr>
                <a:t>θ</a:t>
              </a:r>
              <a:r>
                <a:rPr lang="en-US" altLang="ja-JP" sz="3200" kern="0" baseline="-25000" dirty="0">
                  <a:solidFill>
                    <a:srgbClr val="FFFFFF"/>
                  </a:solidFill>
                  <a:latin typeface="MS PGothic" panose="020B0600070205080204" pitchFamily="34" charset="-128"/>
                  <a:ea typeface="MS PGothic" panose="020B0600070205080204" pitchFamily="34" charset="-128"/>
                </a:rPr>
                <a:t>i</a:t>
              </a:r>
            </a:p>
          </p:txBody>
        </p:sp>
      </p:grpSp>
      <p:grpSp>
        <p:nvGrpSpPr>
          <p:cNvPr id="24" name="グループ化 23">
            <a:extLst>
              <a:ext uri="{FF2B5EF4-FFF2-40B4-BE49-F238E27FC236}">
                <a16:creationId xmlns:a16="http://schemas.microsoft.com/office/drawing/2014/main" id="{9730694E-B2DC-F483-3DE0-A67554A944B8}"/>
              </a:ext>
            </a:extLst>
          </p:cNvPr>
          <p:cNvGrpSpPr>
            <a:grpSpLocks noGrp="1" noUngrp="1" noRot="1" noMove="1" noResize="1"/>
          </p:cNvGrpSpPr>
          <p:nvPr/>
        </p:nvGrpSpPr>
        <p:grpSpPr>
          <a:xfrm>
            <a:off x="4458760" y="4140461"/>
            <a:ext cx="689612" cy="817663"/>
            <a:chOff x="3420220" y="3218136"/>
            <a:chExt cx="491213" cy="576263"/>
          </a:xfrm>
        </p:grpSpPr>
        <p:sp>
          <p:nvSpPr>
            <p:cNvPr id="25" name="Arc 14">
              <a:extLst>
                <a:ext uri="{FF2B5EF4-FFF2-40B4-BE49-F238E27FC236}">
                  <a16:creationId xmlns:a16="http://schemas.microsoft.com/office/drawing/2014/main" id="{139A9239-C92A-96A9-DC10-38549B04C997}"/>
                </a:ext>
              </a:extLst>
            </p:cNvPr>
            <p:cNvSpPr>
              <a:spLocks noGrp="1" noRot="1" noMove="1" noResize="1" noEditPoints="1" noAdjustHandles="1" noChangeArrowheads="1" noChangeShapeType="1"/>
            </p:cNvSpPr>
            <p:nvPr/>
          </p:nvSpPr>
          <p:spPr bwMode="auto">
            <a:xfrm rot="11499985" flipV="1">
              <a:off x="34202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Arial" charset="0"/>
                <a:ea typeface="ＭＳ Ｐゴシック" charset="-128"/>
              </a:endParaRPr>
            </a:p>
          </p:txBody>
        </p:sp>
        <p:sp>
          <p:nvSpPr>
            <p:cNvPr id="26" name="Text Box 23">
              <a:extLst>
                <a:ext uri="{FF2B5EF4-FFF2-40B4-BE49-F238E27FC236}">
                  <a16:creationId xmlns:a16="http://schemas.microsoft.com/office/drawing/2014/main" id="{596BA863-739C-CDFE-0EB7-E2DB5AF2AFCC}"/>
                </a:ext>
              </a:extLst>
            </p:cNvPr>
            <p:cNvSpPr txBox="1">
              <a:spLocks noGrp="1" noRot="1" noMove="1" noResize="1" noEditPoints="1" noAdjustHandles="1" noChangeArrowheads="1" noChangeShapeType="1"/>
            </p:cNvSpPr>
            <p:nvPr/>
          </p:nvSpPr>
          <p:spPr bwMode="auto">
            <a:xfrm>
              <a:off x="3420220" y="3218136"/>
              <a:ext cx="491213" cy="4121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a:defRPr/>
              </a:pPr>
              <a:r>
                <a:rPr lang="en-US" altLang="ja-JP" sz="3200" kern="0" dirty="0">
                  <a:solidFill>
                    <a:srgbClr val="FFFFFF"/>
                  </a:solidFill>
                  <a:latin typeface="MS PGothic" panose="020B0600070205080204" pitchFamily="34" charset="-128"/>
                  <a:ea typeface="MS PGothic" panose="020B0600070205080204" pitchFamily="34" charset="-128"/>
                </a:rPr>
                <a:t>θ</a:t>
              </a:r>
              <a:r>
                <a:rPr lang="en-US" altLang="ja-JP" sz="3200" kern="0" baseline="-25000" dirty="0">
                  <a:solidFill>
                    <a:srgbClr val="FFFFFF"/>
                  </a:solidFill>
                  <a:latin typeface="MS PGothic" panose="020B0600070205080204" pitchFamily="34" charset="-128"/>
                  <a:ea typeface="MS PGothic" panose="020B0600070205080204" pitchFamily="34" charset="-128"/>
                </a:rPr>
                <a:t>r</a:t>
              </a:r>
            </a:p>
          </p:txBody>
        </p:sp>
      </p:grpSp>
      <p:sp>
        <p:nvSpPr>
          <p:cNvPr id="27" name="Text Box 27">
            <a:extLst>
              <a:ext uri="{FF2B5EF4-FFF2-40B4-BE49-F238E27FC236}">
                <a16:creationId xmlns:a16="http://schemas.microsoft.com/office/drawing/2014/main" id="{CB7AC099-4922-2F02-88BA-0830D0532C11}"/>
              </a:ext>
            </a:extLst>
          </p:cNvPr>
          <p:cNvSpPr txBox="1">
            <a:spLocks noGrp="1" noRot="1" noMove="1" noResize="1" noEditPoints="1" noAdjustHandles="1" noChangeArrowheads="1" noChangeShapeType="1"/>
          </p:cNvSpPr>
          <p:nvPr/>
        </p:nvSpPr>
        <p:spPr bwMode="auto">
          <a:xfrm>
            <a:off x="6219256" y="4305435"/>
            <a:ext cx="383971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媒質１  </a:t>
            </a:r>
            <a:r>
              <a:rPr lang="ja-JP" altLang="en-US" sz="3600">
                <a:solidFill>
                  <a:srgbClr val="FFFFFF"/>
                </a:solidFill>
                <a:latin typeface="MS PGothic" panose="020B0600070205080204" pitchFamily="34" charset="-128"/>
                <a:ea typeface="MS PGothic" panose="020B0600070205080204" pitchFamily="34" charset="-128"/>
              </a:rPr>
              <a:t>音速</a:t>
            </a:r>
            <a:r>
              <a:rPr lang="en-US" altLang="ja-JP" sz="3600" dirty="0">
                <a:solidFill>
                  <a:srgbClr val="FFFFFF"/>
                </a:solidFill>
                <a:latin typeface="MS PGothic" panose="020B0600070205080204" pitchFamily="34" charset="-128"/>
                <a:ea typeface="MS PGothic" panose="020B0600070205080204" pitchFamily="34" charset="-128"/>
              </a:rPr>
              <a:t>  </a:t>
            </a:r>
            <a:r>
              <a:rPr lang="en-US" altLang="ja-JP" sz="3600" i="1" dirty="0">
                <a:solidFill>
                  <a:srgbClr val="FFFFFF"/>
                </a:solidFill>
                <a:latin typeface="MS PGothic" panose="020B0600070205080204" pitchFamily="34" charset="-128"/>
                <a:ea typeface="MS PGothic" panose="020B0600070205080204" pitchFamily="34" charset="-128"/>
              </a:rPr>
              <a:t>c</a:t>
            </a:r>
            <a:r>
              <a:rPr lang="en-US" altLang="ja-JP" sz="3600" b="1" baseline="-25000" dirty="0">
                <a:solidFill>
                  <a:srgbClr val="FFFFFF"/>
                </a:solidFill>
                <a:latin typeface="MS PGothic" panose="020B0600070205080204" pitchFamily="34" charset="-128"/>
                <a:ea typeface="MS PGothic" panose="020B0600070205080204" pitchFamily="34" charset="-128"/>
              </a:rPr>
              <a:t>1</a:t>
            </a:r>
            <a:endParaRPr kumimoji="1" lang="ja-JP" altLang="en-US" sz="3600">
              <a:solidFill>
                <a:srgbClr val="FFFFFF"/>
              </a:solidFill>
              <a:latin typeface="MS PGothic" panose="020B0600070205080204" pitchFamily="34" charset="-128"/>
              <a:ea typeface="MS PGothic" panose="020B0600070205080204" pitchFamily="34" charset="-128"/>
            </a:endParaRPr>
          </a:p>
        </p:txBody>
      </p:sp>
      <p:sp>
        <p:nvSpPr>
          <p:cNvPr id="28" name="Text Box 57">
            <a:extLst>
              <a:ext uri="{FF2B5EF4-FFF2-40B4-BE49-F238E27FC236}">
                <a16:creationId xmlns:a16="http://schemas.microsoft.com/office/drawing/2014/main" id="{13465CC0-B0EF-767F-1378-8F16B3D83CC1}"/>
              </a:ext>
            </a:extLst>
          </p:cNvPr>
          <p:cNvSpPr txBox="1">
            <a:spLocks noGrp="1" noRot="1" noMove="1" noResize="1" noEditPoints="1" noAdjustHandles="1" noChangeArrowheads="1" noChangeShapeType="1"/>
          </p:cNvSpPr>
          <p:nvPr/>
        </p:nvSpPr>
        <p:spPr bwMode="auto">
          <a:xfrm>
            <a:off x="6213708" y="6107717"/>
            <a:ext cx="39580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媒質</a:t>
            </a:r>
            <a:r>
              <a:rPr lang="ja-JP" altLang="en-US" sz="3600">
                <a:solidFill>
                  <a:srgbClr val="FFFFFF"/>
                </a:solidFill>
                <a:latin typeface="MS PGothic" panose="020B0600070205080204" pitchFamily="34" charset="-128"/>
                <a:ea typeface="MS PGothic" panose="020B0600070205080204" pitchFamily="34" charset="-128"/>
              </a:rPr>
              <a:t>２  音速</a:t>
            </a:r>
            <a:r>
              <a:rPr lang="en-US" altLang="ja-JP" sz="3600" dirty="0">
                <a:solidFill>
                  <a:srgbClr val="FFFFFF"/>
                </a:solidFill>
                <a:latin typeface="MS PGothic" panose="020B0600070205080204" pitchFamily="34" charset="-128"/>
                <a:ea typeface="MS PGothic" panose="020B0600070205080204" pitchFamily="34" charset="-128"/>
              </a:rPr>
              <a:t>  </a:t>
            </a:r>
            <a:r>
              <a:rPr lang="en-US" altLang="ja-JP" sz="3600" i="1" dirty="0">
                <a:solidFill>
                  <a:srgbClr val="FFFFFF"/>
                </a:solidFill>
                <a:latin typeface="MS PGothic" panose="020B0600070205080204" pitchFamily="34" charset="-128"/>
                <a:ea typeface="MS PGothic" panose="020B0600070205080204" pitchFamily="34" charset="-128"/>
              </a:rPr>
              <a:t>c</a:t>
            </a:r>
            <a:r>
              <a:rPr lang="en-US" altLang="ja-JP" sz="3600" b="1" baseline="-25000" dirty="0">
                <a:solidFill>
                  <a:srgbClr val="FFFFFF"/>
                </a:solidFill>
                <a:latin typeface="MS PGothic" panose="020B0600070205080204" pitchFamily="34" charset="-128"/>
                <a:ea typeface="MS PGothic" panose="020B0600070205080204" pitchFamily="34" charset="-128"/>
              </a:rPr>
              <a:t>2</a:t>
            </a:r>
            <a:r>
              <a:rPr lang="en-US" altLang="ja-JP" sz="3600" dirty="0">
                <a:solidFill>
                  <a:srgbClr val="FFFFFF"/>
                </a:solidFill>
                <a:latin typeface="MS PGothic" panose="020B0600070205080204" pitchFamily="34" charset="-128"/>
                <a:ea typeface="MS PGothic" panose="020B0600070205080204" pitchFamily="34" charset="-128"/>
              </a:rPr>
              <a:t> </a:t>
            </a:r>
          </a:p>
        </p:txBody>
      </p:sp>
      <p:sp>
        <p:nvSpPr>
          <p:cNvPr id="29" name="Text Box 58">
            <a:extLst>
              <a:ext uri="{FF2B5EF4-FFF2-40B4-BE49-F238E27FC236}">
                <a16:creationId xmlns:a16="http://schemas.microsoft.com/office/drawing/2014/main" id="{84BBA0C3-05AD-6F96-7CAC-899D738F5505}"/>
              </a:ext>
            </a:extLst>
          </p:cNvPr>
          <p:cNvSpPr txBox="1">
            <a:spLocks noGrp="1" noRot="1" noMove="1" noResize="1" noEditPoints="1" noAdjustHandles="1" noChangeArrowheads="1" noChangeShapeType="1"/>
          </p:cNvSpPr>
          <p:nvPr/>
        </p:nvSpPr>
        <p:spPr bwMode="auto">
          <a:xfrm>
            <a:off x="6001967" y="3256557"/>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000">
                <a:solidFill>
                  <a:srgbClr val="FFFFFF"/>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反射</a:t>
            </a:r>
          </a:p>
        </p:txBody>
      </p:sp>
      <p:sp>
        <p:nvSpPr>
          <p:cNvPr id="30" name="Text Box 89">
            <a:extLst>
              <a:ext uri="{FF2B5EF4-FFF2-40B4-BE49-F238E27FC236}">
                <a16:creationId xmlns:a16="http://schemas.microsoft.com/office/drawing/2014/main" id="{274BCB09-019D-C51D-391A-3F96ED0C3148}"/>
              </a:ext>
            </a:extLst>
          </p:cNvPr>
          <p:cNvSpPr txBox="1">
            <a:spLocks noGrp="1" noRot="1" noMove="1" noResize="1" noEditPoints="1" noAdjustHandles="1" noChangeArrowheads="1" noChangeShapeType="1"/>
          </p:cNvSpPr>
          <p:nvPr/>
        </p:nvSpPr>
        <p:spPr bwMode="auto">
          <a:xfrm>
            <a:off x="6137644" y="7293916"/>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透過</a:t>
            </a:r>
          </a:p>
        </p:txBody>
      </p:sp>
      <p:sp>
        <p:nvSpPr>
          <p:cNvPr id="31" name="Text Box 91">
            <a:extLst>
              <a:ext uri="{FF2B5EF4-FFF2-40B4-BE49-F238E27FC236}">
                <a16:creationId xmlns:a16="http://schemas.microsoft.com/office/drawing/2014/main" id="{5F5D5A4D-2FF4-0469-F95B-8F5A74197E80}"/>
              </a:ext>
            </a:extLst>
          </p:cNvPr>
          <p:cNvSpPr txBox="1">
            <a:spLocks noGrp="1" noRot="1" noMove="1" noResize="1" noEditPoints="1" noAdjustHandles="1" noChangeArrowheads="1" noChangeShapeType="1"/>
          </p:cNvSpPr>
          <p:nvPr/>
        </p:nvSpPr>
        <p:spPr bwMode="auto">
          <a:xfrm>
            <a:off x="1634168" y="3256557"/>
            <a:ext cx="1235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入射</a:t>
            </a:r>
          </a:p>
        </p:txBody>
      </p:sp>
      <p:sp>
        <p:nvSpPr>
          <p:cNvPr id="32" name="円/楕円 68">
            <a:extLst>
              <a:ext uri="{FF2B5EF4-FFF2-40B4-BE49-F238E27FC236}">
                <a16:creationId xmlns:a16="http://schemas.microsoft.com/office/drawing/2014/main" id="{90BE5F41-0286-BC31-8C3B-3F045F859A9B}"/>
              </a:ext>
            </a:extLst>
          </p:cNvPr>
          <p:cNvSpPr>
            <a:spLocks noGrp="1" noRot="1" noMove="1" noResize="1" noEditPoints="1" noAdjustHandles="1" noChangeArrowheads="1" noChangeShapeType="1"/>
          </p:cNvSpPr>
          <p:nvPr/>
        </p:nvSpPr>
        <p:spPr>
          <a:xfrm>
            <a:off x="8878318" y="4262236"/>
            <a:ext cx="707643" cy="715207"/>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33" name="円/楕円 71">
            <a:extLst>
              <a:ext uri="{FF2B5EF4-FFF2-40B4-BE49-F238E27FC236}">
                <a16:creationId xmlns:a16="http://schemas.microsoft.com/office/drawing/2014/main" id="{413E9583-3B0B-AF14-74E7-50BB5895D0B1}"/>
              </a:ext>
            </a:extLst>
          </p:cNvPr>
          <p:cNvSpPr>
            <a:spLocks noGrp="1" noRot="1" noMove="1" noResize="1" noEditPoints="1" noAdjustHandles="1" noChangeArrowheads="1" noChangeShapeType="1"/>
          </p:cNvSpPr>
          <p:nvPr/>
        </p:nvSpPr>
        <p:spPr>
          <a:xfrm>
            <a:off x="8871580" y="6089180"/>
            <a:ext cx="707643" cy="715207"/>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sz="4000">
              <a:solidFill>
                <a:srgbClr val="FFFFFF"/>
              </a:solidFill>
              <a:latin typeface="Noto Sans" panose="020B0502040504020204" pitchFamily="34" charset="0"/>
              <a:ea typeface="ＭＳ Ｐゴシック" panose="020B0600070205080204" pitchFamily="50" charset="-128"/>
            </a:endParaRPr>
          </a:p>
        </p:txBody>
      </p:sp>
      <p:sp>
        <p:nvSpPr>
          <p:cNvPr id="66" name="正方形/長方形 65">
            <a:extLst>
              <a:ext uri="{FF2B5EF4-FFF2-40B4-BE49-F238E27FC236}">
                <a16:creationId xmlns:a16="http://schemas.microsoft.com/office/drawing/2014/main" id="{9CA84608-337F-F597-E6F9-8460C895ECD9}"/>
              </a:ext>
            </a:extLst>
          </p:cNvPr>
          <p:cNvSpPr>
            <a:spLocks noGrp="1" noRot="1" noMove="1" noResize="1" noEditPoints="1" noAdjustHandles="1" noChangeArrowheads="1" noChangeShapeType="1"/>
          </p:cNvSpPr>
          <p:nvPr/>
        </p:nvSpPr>
        <p:spPr>
          <a:xfrm>
            <a:off x="10553122" y="3328685"/>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67" name="テキスト ボックス 66">
            <a:extLst>
              <a:ext uri="{FF2B5EF4-FFF2-40B4-BE49-F238E27FC236}">
                <a16:creationId xmlns:a16="http://schemas.microsoft.com/office/drawing/2014/main" id="{15C2B024-A828-CD44-5944-FB3074D87DC4}"/>
              </a:ext>
            </a:extLst>
          </p:cNvPr>
          <p:cNvSpPr txBox="1">
            <a:spLocks noGrp="1" noRot="1" noMove="1" noResize="1" noEditPoints="1" noAdjustHandles="1" noChangeArrowheads="1" noChangeShapeType="1"/>
          </p:cNvSpPr>
          <p:nvPr/>
        </p:nvSpPr>
        <p:spPr>
          <a:xfrm>
            <a:off x="11240092" y="3763038"/>
            <a:ext cx="5238007"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異なる媒質の境界面で</a:t>
            </a:r>
            <a:endParaRPr lang="en-US" altLang="ja-JP" sz="3600" dirty="0">
              <a:latin typeface="MS PGothic" panose="020B0600070205080204" pitchFamily="34" charset="-128"/>
              <a:ea typeface="MS PGothic" panose="020B0600070205080204" pitchFamily="34" charset="-128"/>
            </a:endParaRPr>
          </a:p>
          <a:p>
            <a:r>
              <a:rPr lang="ja-JP" altLang="en-US" sz="3600">
                <a:latin typeface="MS PGothic" panose="020B0600070205080204" pitchFamily="34" charset="-128"/>
                <a:ea typeface="MS PGothic" panose="020B0600070205080204" pitchFamily="34" charset="-128"/>
              </a:rPr>
              <a:t>音は反射、屈折する</a:t>
            </a:r>
            <a:endParaRPr lang="en-US" altLang="ja-JP" sz="3600" dirty="0">
              <a:latin typeface="MS PGothic" panose="020B0600070205080204" pitchFamily="34" charset="-128"/>
              <a:ea typeface="MS PGothic" panose="020B0600070205080204" pitchFamily="34" charset="-128"/>
            </a:endParaRPr>
          </a:p>
        </p:txBody>
      </p:sp>
      <p:sp>
        <p:nvSpPr>
          <p:cNvPr id="68" name="六角形 67">
            <a:extLst>
              <a:ext uri="{FF2B5EF4-FFF2-40B4-BE49-F238E27FC236}">
                <a16:creationId xmlns:a16="http://schemas.microsoft.com/office/drawing/2014/main" id="{C633F2FC-05A6-C639-4A90-AF29C5F70B25}"/>
              </a:ext>
            </a:extLst>
          </p:cNvPr>
          <p:cNvSpPr>
            <a:spLocks noGrp="1" noRot="1" noMove="1" noResize="1" noEditPoints="1" noAdjustHandles="1" noChangeArrowheads="1" noChangeShapeType="1"/>
          </p:cNvSpPr>
          <p:nvPr/>
        </p:nvSpPr>
        <p:spPr>
          <a:xfrm rot="5400000">
            <a:off x="10732598" y="391514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9" name="テキスト ボックス 68">
            <a:extLst>
              <a:ext uri="{FF2B5EF4-FFF2-40B4-BE49-F238E27FC236}">
                <a16:creationId xmlns:a16="http://schemas.microsoft.com/office/drawing/2014/main" id="{A1038E1A-57BF-89CC-F31A-B20EC465256A}"/>
              </a:ext>
            </a:extLst>
          </p:cNvPr>
          <p:cNvSpPr txBox="1">
            <a:spLocks noGrp="1" noRot="1" noMove="1" noResize="1" noEditPoints="1" noAdjustHandles="1" noChangeArrowheads="1" noChangeShapeType="1"/>
          </p:cNvSpPr>
          <p:nvPr/>
        </p:nvSpPr>
        <p:spPr>
          <a:xfrm>
            <a:off x="11240092" y="6263931"/>
            <a:ext cx="5473286"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超音波検査では音の</a:t>
            </a:r>
            <a:r>
              <a:rPr lang="ja-JP" altLang="en-US" sz="3600">
                <a:solidFill>
                  <a:srgbClr val="BE4B48"/>
                </a:solidFill>
                <a:latin typeface="MS PGothic" panose="020B0600070205080204" pitchFamily="34" charset="-128"/>
                <a:ea typeface="MS PGothic" panose="020B0600070205080204" pitchFamily="34" charset="-128"/>
              </a:rPr>
              <a:t>反射の強さと位置</a:t>
            </a:r>
            <a:r>
              <a:rPr lang="ja-JP" altLang="en-US" sz="3600">
                <a:latin typeface="MS PGothic" panose="020B0600070205080204" pitchFamily="34" charset="-128"/>
                <a:ea typeface="MS PGothic" panose="020B0600070205080204" pitchFamily="34" charset="-128"/>
              </a:rPr>
              <a:t>を画像化する</a:t>
            </a:r>
          </a:p>
        </p:txBody>
      </p:sp>
      <p:sp>
        <p:nvSpPr>
          <p:cNvPr id="70" name="六角形 69">
            <a:extLst>
              <a:ext uri="{FF2B5EF4-FFF2-40B4-BE49-F238E27FC236}">
                <a16:creationId xmlns:a16="http://schemas.microsoft.com/office/drawing/2014/main" id="{BBB1CEAA-A09C-86CB-8E34-753FD4A27A8E}"/>
              </a:ext>
            </a:extLst>
          </p:cNvPr>
          <p:cNvSpPr>
            <a:spLocks noGrp="1" noRot="1" noMove="1" noResize="1" noEditPoints="1" noAdjustHandles="1" noChangeArrowheads="1" noChangeShapeType="1"/>
          </p:cNvSpPr>
          <p:nvPr/>
        </p:nvSpPr>
        <p:spPr>
          <a:xfrm rot="5400000">
            <a:off x="10732598" y="641604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25035094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10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1" presetClass="entr" presetSubtype="0" fill="hold" grpId="0" nodeType="withEffect">
                                  <p:stCondLst>
                                    <p:cond delay="200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250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350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100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100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6" grpId="0" animBg="1"/>
      <p:bldP spid="18" grpId="0" animBg="1"/>
      <p:bldP spid="19" grpId="0" animBg="1"/>
      <p:bldP spid="20" grpId="0" animBg="1"/>
      <p:bldP spid="29" grpId="0"/>
      <p:bldP spid="30" grpId="0"/>
      <p:bldP spid="31" grpId="0"/>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2DE40-0B4F-441E-FFB3-C104436AB6F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20268D91-4B3D-4198-9211-6FBFCD568C0E}"/>
              </a:ext>
            </a:extLst>
          </p:cNvPr>
          <p:cNvSpPr>
            <a:spLocks noGrp="1" noRot="1" noMove="1" noResize="1" noEditPoints="1" noAdjustHandles="1" noChangeArrowheads="1" noChangeShapeType="1"/>
          </p:cNvSpPr>
          <p:nvPr/>
        </p:nvSpPr>
        <p:spPr>
          <a:xfrm>
            <a:off x="1050613" y="1567438"/>
            <a:ext cx="16199697" cy="782092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52BE44B4-58F0-C28C-AD39-D2824A217177}"/>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光の屈折（光速の違い）</a:t>
            </a:r>
          </a:p>
        </p:txBody>
      </p:sp>
      <p:pic>
        <p:nvPicPr>
          <p:cNvPr id="9" name="droppedImage.pdf" descr="droppedImage.pdf">
            <a:extLst>
              <a:ext uri="{FF2B5EF4-FFF2-40B4-BE49-F238E27FC236}">
                <a16:creationId xmlns:a16="http://schemas.microsoft.com/office/drawing/2014/main" id="{07EB1F00-DD61-35BB-644A-73125BA61B52}"/>
              </a:ext>
            </a:extLst>
          </p:cNvPr>
          <p:cNvPicPr>
            <a:picLocks noGrp="1" noRot="1" noChangeAspect="1" noMove="1" noResize="1" noEditPoints="1" noAdjustHandles="1" noChangeArrowheads="1" noChangeShapeType="1" noCrop="1"/>
          </p:cNvPicPr>
          <p:nvPr/>
        </p:nvPicPr>
        <p:blipFill rotWithShape="1">
          <a:blip r:embed="rId3">
            <a:alphaModFix amt="50000"/>
          </a:blip>
          <a:srcRect b="29590"/>
          <a:stretch/>
        </p:blipFill>
        <p:spPr>
          <a:xfrm flipH="1">
            <a:off x="3692634" y="6007468"/>
            <a:ext cx="4864529" cy="2846971"/>
          </a:xfrm>
          <a:prstGeom prst="rect">
            <a:avLst/>
          </a:prstGeom>
          <a:ln w="12700">
            <a:miter lim="400000"/>
          </a:ln>
        </p:spPr>
      </p:pic>
      <p:pic>
        <p:nvPicPr>
          <p:cNvPr id="13" name="droppedImage.pdf" descr="droppedImage.pdf">
            <a:extLst>
              <a:ext uri="{FF2B5EF4-FFF2-40B4-BE49-F238E27FC236}">
                <a16:creationId xmlns:a16="http://schemas.microsoft.com/office/drawing/2014/main" id="{96B632F2-8CC0-1C00-630D-39D2EFEEE8FB}"/>
              </a:ext>
            </a:extLst>
          </p:cNvPr>
          <p:cNvPicPr>
            <a:picLocks noGrp="1" noRot="1" noChangeAspect="1" noMove="1" noResize="1" noEditPoints="1" noAdjustHandles="1" noChangeArrowheads="1" noChangeShapeType="1" noCrop="1"/>
          </p:cNvPicPr>
          <p:nvPr/>
        </p:nvPicPr>
        <p:blipFill rotWithShape="1">
          <a:blip r:embed="rId4"/>
          <a:srcRect b="15362"/>
          <a:stretch/>
        </p:blipFill>
        <p:spPr>
          <a:xfrm flipH="1">
            <a:off x="2018771" y="2425635"/>
            <a:ext cx="6558596" cy="6435904"/>
          </a:xfrm>
          <a:prstGeom prst="rect">
            <a:avLst/>
          </a:prstGeom>
          <a:ln w="12700">
            <a:miter lim="400000"/>
          </a:ln>
        </p:spPr>
      </p:pic>
      <p:pic>
        <p:nvPicPr>
          <p:cNvPr id="35" name="droppedImage.pdf" descr="droppedImage.pdf">
            <a:extLst>
              <a:ext uri="{FF2B5EF4-FFF2-40B4-BE49-F238E27FC236}">
                <a16:creationId xmlns:a16="http://schemas.microsoft.com/office/drawing/2014/main" id="{C82D0537-6716-1421-5BD2-2ECC0E909475}"/>
              </a:ext>
            </a:extLst>
          </p:cNvPr>
          <p:cNvPicPr>
            <a:picLocks noGrp="1" noRot="1" noChangeAspect="1" noMove="1" noResize="1" noEditPoints="1" noAdjustHandles="1" noChangeArrowheads="1" noChangeShapeType="1" noCrop="1"/>
          </p:cNvPicPr>
          <p:nvPr/>
        </p:nvPicPr>
        <p:blipFill>
          <a:blip r:embed="rId5">
            <a:alphaModFix amt="50496"/>
          </a:blip>
          <a:stretch>
            <a:fillRect/>
          </a:stretch>
        </p:blipFill>
        <p:spPr>
          <a:xfrm flipH="1">
            <a:off x="1981329" y="2425709"/>
            <a:ext cx="5477431" cy="3597676"/>
          </a:xfrm>
          <a:prstGeom prst="rect">
            <a:avLst/>
          </a:prstGeom>
          <a:ln w="12700">
            <a:miter lim="400000"/>
          </a:ln>
        </p:spPr>
      </p:pic>
      <p:sp>
        <p:nvSpPr>
          <p:cNvPr id="36" name="線">
            <a:extLst>
              <a:ext uri="{FF2B5EF4-FFF2-40B4-BE49-F238E27FC236}">
                <a16:creationId xmlns:a16="http://schemas.microsoft.com/office/drawing/2014/main" id="{F9EBD75C-3953-5060-3A51-F7BFAAB20466}"/>
              </a:ext>
            </a:extLst>
          </p:cNvPr>
          <p:cNvSpPr>
            <a:spLocks noGrp="1" noRot="1" noMove="1" noResize="1" noEditPoints="1" noAdjustHandles="1" noChangeArrowheads="1" noChangeShapeType="1"/>
          </p:cNvSpPr>
          <p:nvPr/>
        </p:nvSpPr>
        <p:spPr>
          <a:xfrm>
            <a:off x="3684164" y="4234075"/>
            <a:ext cx="0" cy="3566336"/>
          </a:xfrm>
          <a:prstGeom prst="line">
            <a:avLst/>
          </a:prstGeom>
          <a:ln w="254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37" name="A">
            <a:extLst>
              <a:ext uri="{FF2B5EF4-FFF2-40B4-BE49-F238E27FC236}">
                <a16:creationId xmlns:a16="http://schemas.microsoft.com/office/drawing/2014/main" id="{3DDB413A-8945-44A2-2E10-EA4ADE48BF4E}"/>
              </a:ext>
            </a:extLst>
          </p:cNvPr>
          <p:cNvSpPr>
            <a:spLocks noGrp="1" noRot="1" noMove="1" noResize="1" noEditPoints="1" noAdjustHandles="1" noChangeArrowheads="1" noChangeShapeType="1"/>
          </p:cNvSpPr>
          <p:nvPr/>
        </p:nvSpPr>
        <p:spPr>
          <a:xfrm flipH="1">
            <a:off x="3033723" y="5289128"/>
            <a:ext cx="526437" cy="8230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A</a:t>
            </a:r>
          </a:p>
        </p:txBody>
      </p:sp>
      <p:cxnSp>
        <p:nvCxnSpPr>
          <p:cNvPr id="39" name="直線コネクタ 38">
            <a:extLst>
              <a:ext uri="{FF2B5EF4-FFF2-40B4-BE49-F238E27FC236}">
                <a16:creationId xmlns:a16="http://schemas.microsoft.com/office/drawing/2014/main" id="{736A3AE4-F513-7FC3-7700-CD17E7326C3F}"/>
              </a:ext>
            </a:extLst>
          </p:cNvPr>
          <p:cNvCxnSpPr>
            <a:cxnSpLocks noGrp="1" noRot="1" noMove="1" noResize="1" noEditPoints="1" noAdjustHandles="1" noChangeArrowheads="1" noChangeShapeType="1"/>
          </p:cNvCxnSpPr>
          <p:nvPr/>
        </p:nvCxnSpPr>
        <p:spPr>
          <a:xfrm flipH="1">
            <a:off x="1621952" y="5997178"/>
            <a:ext cx="7624082"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17A689DF-C60C-B187-7984-FA1BE59277A4}"/>
              </a:ext>
            </a:extLst>
          </p:cNvPr>
          <p:cNvSpPr>
            <a:spLocks noGrp="1" noRot="1" noMove="1" noResize="1" noEditPoints="1" noAdjustHandles="1" noChangeArrowheads="1" noChangeShapeType="1"/>
          </p:cNvSpPr>
          <p:nvPr/>
        </p:nvSpPr>
        <p:spPr>
          <a:xfrm>
            <a:off x="1621951" y="2040475"/>
            <a:ext cx="7624083" cy="3937917"/>
          </a:xfrm>
          <a:prstGeom prst="rect">
            <a:avLst/>
          </a:prstGeom>
          <a:solidFill>
            <a:srgbClr val="FFFF00">
              <a:alpha val="216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41" name="線">
            <a:extLst>
              <a:ext uri="{FF2B5EF4-FFF2-40B4-BE49-F238E27FC236}">
                <a16:creationId xmlns:a16="http://schemas.microsoft.com/office/drawing/2014/main" id="{0499117A-9ADB-B8C9-1AC2-04CAD5B2D3F7}"/>
              </a:ext>
            </a:extLst>
          </p:cNvPr>
          <p:cNvSpPr>
            <a:spLocks noGrp="1" noRot="1" noMove="1" noResize="1" noEditPoints="1" noAdjustHandles="1" noChangeArrowheads="1" noChangeShapeType="1"/>
          </p:cNvSpPr>
          <p:nvPr/>
        </p:nvSpPr>
        <p:spPr>
          <a:xfrm flipV="1">
            <a:off x="3612393" y="4090213"/>
            <a:ext cx="1954956" cy="1927029"/>
          </a:xfrm>
          <a:prstGeom prst="line">
            <a:avLst/>
          </a:prstGeom>
          <a:ln w="635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2" name="線">
            <a:extLst>
              <a:ext uri="{FF2B5EF4-FFF2-40B4-BE49-F238E27FC236}">
                <a16:creationId xmlns:a16="http://schemas.microsoft.com/office/drawing/2014/main" id="{F41B8B0D-1DE2-A67D-A475-E3BBB947A664}"/>
              </a:ext>
            </a:extLst>
          </p:cNvPr>
          <p:cNvSpPr>
            <a:spLocks noGrp="1" noRot="1" noMove="1" noResize="1" noEditPoints="1" noAdjustHandles="1" noChangeArrowheads="1" noChangeShapeType="1"/>
          </p:cNvSpPr>
          <p:nvPr/>
        </p:nvSpPr>
        <p:spPr>
          <a:xfrm flipH="1">
            <a:off x="3031489" y="5032426"/>
            <a:ext cx="652676" cy="2706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189" y="0"/>
                  <a:pt x="15079" y="3927"/>
                  <a:pt x="21600" y="21600"/>
                </a:cubicBezTo>
              </a:path>
            </a:pathLst>
          </a:custGeom>
          <a:ln w="88900">
            <a:solidFill>
              <a:srgbClr val="000000"/>
            </a:solidFill>
            <a:miter lim="400000"/>
          </a:ln>
        </p:spPr>
        <p:txBody>
          <a:bodyPr lIns="50800" tIns="50800" rIns="50800" bIns="50800" anchor="ctr"/>
          <a:lstStyle/>
          <a:p>
            <a:pPr algn="ctr">
              <a:defRPr sz="3000">
                <a:solidFill>
                  <a:srgbClr val="FFFFFF"/>
                </a:solidFill>
              </a:defRPr>
            </a:pPr>
            <a:endParaRPr sz="3000" dirty="0"/>
          </a:p>
        </p:txBody>
      </p:sp>
      <mc:AlternateContent xmlns:mc="http://schemas.openxmlformats.org/markup-compatibility/2006">
        <mc:Choice xmlns:a14="http://schemas.microsoft.com/office/drawing/2010/main" Requires="a14">
          <p:sp>
            <p:nvSpPr>
              <p:cNvPr id="43" name="θ1">
                <a:extLst>
                  <a:ext uri="{FF2B5EF4-FFF2-40B4-BE49-F238E27FC236}">
                    <a16:creationId xmlns:a16="http://schemas.microsoft.com/office/drawing/2014/main" id="{9425B950-A197-A994-E7E1-C853AA48FDDA}"/>
                  </a:ext>
                </a:extLst>
              </p:cNvPr>
              <p:cNvSpPr>
                <a:spLocks noGrp="1" noRot="1" noMove="1" noResize="1" noEditPoints="1" noAdjustHandles="1" noChangeArrowheads="1" noChangeShapeType="1"/>
              </p:cNvSpPr>
              <p:nvPr/>
            </p:nvSpPr>
            <p:spPr>
              <a:xfrm flipH="1">
                <a:off x="2856338" y="4343889"/>
                <a:ext cx="678071" cy="703975"/>
              </a:xfrm>
              <a:prstGeom prst="rect">
                <a:avLst/>
              </a:prstGeom>
              <a:ln w="12700">
                <a:miter lim="400000"/>
              </a:ln>
              <a:extLst>
                <a:ext uri="{C572A759-6A51-4108-AA02-DFA0A04FC94B}">
                  <ma14:wrappingTextBoxFlag xmlns="" xmlns:m="http://schemas.openxmlformats.org/officeDocument/2006/math" xmlns:ma14="http://schemas.microsoft.com/office/mac/drawingml/2011/main" val="1"/>
                </a:ext>
              </a:extLst>
            </p:spPr>
            <p:txBody>
              <a:bodyPr wrap="none" lIns="50800" tIns="50800" rIns="50800" bIns="50800" anchor="ctr">
                <a:spAutoFit/>
              </a:bodyPr>
              <a:lstStyle/>
              <a:p>
                <a:pPr algn="ctr">
                  <a:buClr>
                    <a:srgbClr val="A29A85"/>
                  </a:buClr>
                  <a:defRPr sz="3200">
                    <a:solidFill>
                      <a:srgbClr val="3D3E3F"/>
                    </a:solidFill>
                  </a:defRPr>
                </a:pPr>
                <a14:m>
                  <m:oMathPara xmlns:m="http://schemas.openxmlformats.org/officeDocument/2006/math">
                    <m:oMathParaPr>
                      <m:jc m:val="centerGroup"/>
                    </m:oMathParaPr>
                    <m:oMath xmlns:m="http://schemas.openxmlformats.org/officeDocument/2006/math">
                      <m:r>
                        <a:rPr lang="ja-JP" altLang="en-US" sz="4000" i="1">
                          <a:latin typeface="Cambria Math" panose="02040503050406030204" pitchFamily="18" charset="0"/>
                        </a:rPr>
                        <m:t>𝜃</m:t>
                      </m:r>
                      <m:r>
                        <a:rPr lang="en-US" altLang="ja-JP" sz="4000" i="1" baseline="-5999">
                          <a:latin typeface="Cambria Math" panose="02040503050406030204" pitchFamily="18" charset="0"/>
                        </a:rPr>
                        <m:t>1</m:t>
                      </m:r>
                    </m:oMath>
                  </m:oMathPara>
                </a14:m>
                <a:endParaRPr sz="4000" baseline="-5999" dirty="0"/>
              </a:p>
            </p:txBody>
          </p:sp>
        </mc:Choice>
        <mc:Fallback>
          <p:sp>
            <p:nvSpPr>
              <p:cNvPr id="43" name="θ1">
                <a:extLst>
                  <a:ext uri="{FF2B5EF4-FFF2-40B4-BE49-F238E27FC236}">
                    <a16:creationId xmlns:a16="http://schemas.microsoft.com/office/drawing/2014/main" id="{9425B950-A197-A994-E7E1-C853AA48FDDA}"/>
                  </a:ext>
                </a:extLst>
              </p:cNvPr>
              <p:cNvSpPr>
                <a:spLocks noGrp="1" noRot="1" noChangeAspect="1" noMove="1" noResize="1" noEditPoints="1" noAdjustHandles="1" noChangeArrowheads="1" noChangeShapeType="1" noTextEdit="1"/>
              </p:cNvSpPr>
              <p:nvPr/>
            </p:nvSpPr>
            <p:spPr>
              <a:xfrm flipH="1">
                <a:off x="2856338" y="4343889"/>
                <a:ext cx="678071" cy="703975"/>
              </a:xfrm>
              <a:prstGeom prst="rect">
                <a:avLst/>
              </a:prstGeom>
              <a:blipFill>
                <a:blip r:embed="rId6"/>
                <a:stretch>
                  <a:fillRect l="-18519"/>
                </a:stretch>
              </a:blipFill>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val="1"/>
                </a:ext>
              </a:extLst>
            </p:spPr>
            <p:txBody>
              <a:bodyPr/>
              <a:lstStyle/>
              <a:p>
                <a:r>
                  <a:rPr lang="ja-JP" altLang="en-US">
                    <a:noFill/>
                  </a:rPr>
                  <a:t> </a:t>
                </a:r>
              </a:p>
            </p:txBody>
          </p:sp>
        </mc:Fallback>
      </mc:AlternateContent>
      <p:sp>
        <p:nvSpPr>
          <p:cNvPr id="44" name="線">
            <a:extLst>
              <a:ext uri="{FF2B5EF4-FFF2-40B4-BE49-F238E27FC236}">
                <a16:creationId xmlns:a16="http://schemas.microsoft.com/office/drawing/2014/main" id="{81E57663-6699-4A89-5F14-4085DD98DF1A}"/>
              </a:ext>
            </a:extLst>
          </p:cNvPr>
          <p:cNvSpPr>
            <a:spLocks noGrp="1" noRot="1" noMove="1" noResize="1" noEditPoints="1" noAdjustHandles="1" noChangeArrowheads="1" noChangeShapeType="1"/>
          </p:cNvSpPr>
          <p:nvPr/>
        </p:nvSpPr>
        <p:spPr>
          <a:xfrm flipH="1" flipV="1">
            <a:off x="3685811" y="6007320"/>
            <a:ext cx="560745" cy="1294123"/>
          </a:xfrm>
          <a:prstGeom prst="line">
            <a:avLst/>
          </a:prstGeom>
          <a:ln w="127000">
            <a:solidFill>
              <a:srgbClr val="3D3E3F"/>
            </a:solidFill>
            <a:miter lim="400000"/>
            <a:headEnd type="triangle"/>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7" name="線">
            <a:extLst>
              <a:ext uri="{FF2B5EF4-FFF2-40B4-BE49-F238E27FC236}">
                <a16:creationId xmlns:a16="http://schemas.microsoft.com/office/drawing/2014/main" id="{9A6E5561-773B-437F-9C11-6A3D6F86361F}"/>
              </a:ext>
            </a:extLst>
          </p:cNvPr>
          <p:cNvSpPr>
            <a:spLocks noGrp="1" noRot="1" noMove="1" noResize="1" noEditPoints="1" noAdjustHandles="1" noChangeArrowheads="1" noChangeShapeType="1"/>
          </p:cNvSpPr>
          <p:nvPr/>
        </p:nvSpPr>
        <p:spPr>
          <a:xfrm flipV="1">
            <a:off x="4242516" y="6018798"/>
            <a:ext cx="3164010" cy="1273747"/>
          </a:xfrm>
          <a:prstGeom prst="line">
            <a:avLst/>
          </a:prstGeom>
          <a:ln w="63500">
            <a:solidFill>
              <a:srgbClr val="3D3E3F"/>
            </a:solidFill>
            <a:miter lim="400000"/>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8" name="線">
            <a:extLst>
              <a:ext uri="{FF2B5EF4-FFF2-40B4-BE49-F238E27FC236}">
                <a16:creationId xmlns:a16="http://schemas.microsoft.com/office/drawing/2014/main" id="{63A97996-EBF9-B4CC-5001-3300A3DD4806}"/>
              </a:ext>
            </a:extLst>
          </p:cNvPr>
          <p:cNvSpPr>
            <a:spLocks noGrp="1" noRot="1" noMove="1" noResize="1" noEditPoints="1" noAdjustHandles="1" noChangeArrowheads="1" noChangeShapeType="1"/>
          </p:cNvSpPr>
          <p:nvPr/>
        </p:nvSpPr>
        <p:spPr>
          <a:xfrm flipH="1" flipV="1">
            <a:off x="5527880" y="4088563"/>
            <a:ext cx="1860278" cy="1936351"/>
          </a:xfrm>
          <a:prstGeom prst="line">
            <a:avLst/>
          </a:prstGeom>
          <a:ln w="139700">
            <a:solidFill>
              <a:srgbClr val="3D3E3F"/>
            </a:solidFill>
            <a:miter lim="400000"/>
            <a:headEnd type="triangle"/>
          </a:ln>
        </p:spPr>
        <p:txBody>
          <a:bodyPr lIns="0" tIns="0" rIns="0" bIns="0"/>
          <a:lstStyle/>
          <a:p>
            <a:pPr>
              <a:defRPr>
                <a:latin typeface="ヒラギノ角ゴ ProN W3"/>
                <a:ea typeface="ヒラギノ角ゴ ProN W3"/>
                <a:cs typeface="ヒラギノ角ゴ ProN W3"/>
                <a:sym typeface="ヒラギノ角ゴ ProN W3"/>
              </a:defRPr>
            </a:pPr>
            <a:endParaRPr sz="3600" dirty="0"/>
          </a:p>
        </p:txBody>
      </p:sp>
      <p:sp>
        <p:nvSpPr>
          <p:cNvPr id="49" name="正方形/長方形 48">
            <a:extLst>
              <a:ext uri="{FF2B5EF4-FFF2-40B4-BE49-F238E27FC236}">
                <a16:creationId xmlns:a16="http://schemas.microsoft.com/office/drawing/2014/main" id="{CAB1C584-BC89-7477-17C7-EBC29235A7EC}"/>
              </a:ext>
            </a:extLst>
          </p:cNvPr>
          <p:cNvSpPr>
            <a:spLocks noGrp="1" noRot="1" noMove="1" noResize="1" noEditPoints="1" noAdjustHandles="1" noChangeArrowheads="1" noChangeShapeType="1"/>
          </p:cNvSpPr>
          <p:nvPr/>
        </p:nvSpPr>
        <p:spPr>
          <a:xfrm>
            <a:off x="1621951" y="6025853"/>
            <a:ext cx="7624083" cy="2855600"/>
          </a:xfrm>
          <a:prstGeom prst="rect">
            <a:avLst/>
          </a:prstGeom>
          <a:solidFill>
            <a:schemeClr val="accent1">
              <a:alpha val="1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1" name="Text Box 27">
            <a:extLst>
              <a:ext uri="{FF2B5EF4-FFF2-40B4-BE49-F238E27FC236}">
                <a16:creationId xmlns:a16="http://schemas.microsoft.com/office/drawing/2014/main" id="{4650ED78-6E61-44C9-0FF7-582444A842BA}"/>
              </a:ext>
            </a:extLst>
          </p:cNvPr>
          <p:cNvSpPr txBox="1">
            <a:spLocks noGrp="1" noRot="1" noMove="1" noResize="1" noEditPoints="1" noAdjustHandles="1" noChangeArrowheads="1" noChangeShapeType="1"/>
          </p:cNvSpPr>
          <p:nvPr/>
        </p:nvSpPr>
        <p:spPr bwMode="auto">
          <a:xfrm>
            <a:off x="6007487" y="2131167"/>
            <a:ext cx="32960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ja-JP" altLang="en-US" sz="3600" b="1">
                <a:latin typeface="Noto Sans JP" panose="020B0200000000000000" pitchFamily="50" charset="-128"/>
                <a:ea typeface="Noto Sans JP" panose="020B0200000000000000" pitchFamily="50" charset="-128"/>
              </a:rPr>
              <a:t>媒質１ </a:t>
            </a:r>
            <a:r>
              <a:rPr lang="en-US" altLang="ja-JP" sz="3600" b="1" dirty="0">
                <a:latin typeface="Noto Sans JP" panose="020B0200000000000000" pitchFamily="50" charset="-128"/>
                <a:ea typeface="Noto Sans JP" panose="020B0200000000000000" pitchFamily="50" charset="-128"/>
              </a:rPr>
              <a:t>(</a:t>
            </a:r>
            <a:r>
              <a:rPr lang="ja-JP" altLang="en-US" sz="3600" b="1">
                <a:latin typeface="Noto Sans JP" panose="020B0200000000000000" pitchFamily="50" charset="-128"/>
                <a:ea typeface="Noto Sans JP" panose="020B0200000000000000" pitchFamily="50" charset="-128"/>
              </a:rPr>
              <a:t>空気</a:t>
            </a:r>
            <a:r>
              <a:rPr lang="en-US" altLang="ja-JP" sz="3600" b="1" dirty="0">
                <a:latin typeface="Noto Sans JP" panose="020B0200000000000000" pitchFamily="50" charset="-128"/>
                <a:ea typeface="Noto Sans JP" panose="020B0200000000000000" pitchFamily="50" charset="-128"/>
              </a:rPr>
              <a:t>)</a:t>
            </a:r>
            <a:endParaRPr lang="ja-JP" altLang="en-US" sz="3600" b="1">
              <a:latin typeface="Noto Sans JP" panose="020B0200000000000000" pitchFamily="50" charset="-128"/>
              <a:ea typeface="Noto Sans JP" panose="020B0200000000000000" pitchFamily="50" charset="-128"/>
            </a:endParaRPr>
          </a:p>
        </p:txBody>
      </p:sp>
      <p:sp>
        <p:nvSpPr>
          <p:cNvPr id="53" name="B">
            <a:extLst>
              <a:ext uri="{FF2B5EF4-FFF2-40B4-BE49-F238E27FC236}">
                <a16:creationId xmlns:a16="http://schemas.microsoft.com/office/drawing/2014/main" id="{F07CF6E1-A61F-ABC0-B3E5-13852A037D63}"/>
              </a:ext>
            </a:extLst>
          </p:cNvPr>
          <p:cNvSpPr>
            <a:spLocks noGrp="1" noRot="1" noMove="1" noResize="1" noEditPoints="1" noAdjustHandles="1" noChangeArrowheads="1" noChangeShapeType="1"/>
          </p:cNvSpPr>
          <p:nvPr/>
        </p:nvSpPr>
        <p:spPr>
          <a:xfrm flipH="1">
            <a:off x="4881865" y="3568341"/>
            <a:ext cx="665078" cy="8230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buClr>
                <a:srgbClr val="A29A85"/>
              </a:buClr>
              <a:defRPr sz="3600" b="1">
                <a:solidFill>
                  <a:srgbClr val="3D3E3F"/>
                </a:solidFill>
              </a:defRPr>
            </a:lvl1pPr>
          </a:lstStyle>
          <a:p>
            <a:r>
              <a:rPr lang="en-US" dirty="0">
                <a:solidFill>
                  <a:srgbClr val="FF0000"/>
                </a:solidFill>
              </a:rPr>
              <a:t>A'</a:t>
            </a:r>
            <a:endParaRPr dirty="0">
              <a:solidFill>
                <a:srgbClr val="FF0000"/>
              </a:solidFill>
            </a:endParaRPr>
          </a:p>
        </p:txBody>
      </p:sp>
      <p:sp>
        <p:nvSpPr>
          <p:cNvPr id="54" name="B">
            <a:extLst>
              <a:ext uri="{FF2B5EF4-FFF2-40B4-BE49-F238E27FC236}">
                <a16:creationId xmlns:a16="http://schemas.microsoft.com/office/drawing/2014/main" id="{3F719EDD-EB02-42A8-691E-54C687E9B603}"/>
              </a:ext>
            </a:extLst>
          </p:cNvPr>
          <p:cNvSpPr>
            <a:spLocks noGrp="1" noRot="1" noMove="1" noResize="1" noEditPoints="1" noAdjustHandles="1" noChangeArrowheads="1" noChangeShapeType="1"/>
          </p:cNvSpPr>
          <p:nvPr/>
        </p:nvSpPr>
        <p:spPr>
          <a:xfrm flipH="1">
            <a:off x="7151432" y="6145309"/>
            <a:ext cx="677133" cy="8230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B</a:t>
            </a:r>
            <a:r>
              <a:rPr lang="en-US" dirty="0">
                <a:solidFill>
                  <a:srgbClr val="FF0000"/>
                </a:solidFill>
              </a:rPr>
              <a:t>'</a:t>
            </a:r>
            <a:endParaRPr dirty="0">
              <a:solidFill>
                <a:srgbClr val="FF0000"/>
              </a:solidFill>
            </a:endParaRPr>
          </a:p>
        </p:txBody>
      </p:sp>
      <p:sp>
        <p:nvSpPr>
          <p:cNvPr id="55" name="右矢印 43">
            <a:extLst>
              <a:ext uri="{FF2B5EF4-FFF2-40B4-BE49-F238E27FC236}">
                <a16:creationId xmlns:a16="http://schemas.microsoft.com/office/drawing/2014/main" id="{E024ADFE-CCD2-1335-F352-69A015628C88}"/>
              </a:ext>
            </a:extLst>
          </p:cNvPr>
          <p:cNvSpPr>
            <a:spLocks noGrp="1" noRot="1" noMove="1" noResize="1" noEditPoints="1" noAdjustHandles="1" noChangeArrowheads="1" noChangeShapeType="1"/>
          </p:cNvSpPr>
          <p:nvPr/>
        </p:nvSpPr>
        <p:spPr>
          <a:xfrm rot="2745362">
            <a:off x="4420343" y="5018400"/>
            <a:ext cx="1072053" cy="900161"/>
          </a:xfrm>
          <a:prstGeom prst="rightArrow">
            <a:avLst>
              <a:gd name="adj1" fmla="val 50000"/>
              <a:gd name="adj2" fmla="val 69423"/>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6" name="右矢印 44">
            <a:extLst>
              <a:ext uri="{FF2B5EF4-FFF2-40B4-BE49-F238E27FC236}">
                <a16:creationId xmlns:a16="http://schemas.microsoft.com/office/drawing/2014/main" id="{43B6D7F4-7EC7-FE0B-E23B-F17AFE6B541D}"/>
              </a:ext>
            </a:extLst>
          </p:cNvPr>
          <p:cNvSpPr>
            <a:spLocks noGrp="1" noRot="1" noMove="1" noResize="1" noEditPoints="1" noAdjustHandles="1" noChangeArrowheads="1" noChangeShapeType="1"/>
          </p:cNvSpPr>
          <p:nvPr/>
        </p:nvSpPr>
        <p:spPr>
          <a:xfrm rot="4068192">
            <a:off x="5412508" y="6751334"/>
            <a:ext cx="1036059" cy="900161"/>
          </a:xfrm>
          <a:prstGeom prst="rightArrow">
            <a:avLst>
              <a:gd name="adj1" fmla="val 50000"/>
              <a:gd name="adj2" fmla="val 6942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7" name="テキスト ボックス 56">
            <a:extLst>
              <a:ext uri="{FF2B5EF4-FFF2-40B4-BE49-F238E27FC236}">
                <a16:creationId xmlns:a16="http://schemas.microsoft.com/office/drawing/2014/main" id="{0BD79252-567D-BF68-9336-15C75A259340}"/>
              </a:ext>
            </a:extLst>
          </p:cNvPr>
          <p:cNvSpPr txBox="1">
            <a:spLocks noGrp="1" noRot="1" noMove="1" noResize="1" noEditPoints="1" noAdjustHandles="1" noChangeArrowheads="1" noChangeShapeType="1"/>
          </p:cNvSpPr>
          <p:nvPr/>
        </p:nvSpPr>
        <p:spPr>
          <a:xfrm rot="5400000">
            <a:off x="7954565" y="5757698"/>
            <a:ext cx="602845" cy="369332"/>
          </a:xfrm>
          <a:prstGeom prst="rect">
            <a:avLst/>
          </a:prstGeom>
          <a:noFill/>
        </p:spPr>
        <p:txBody>
          <a:bodyPr wrap="square" lIns="0" tIns="0" rIns="0" bIns="0" anchor="ctr" anchorCtr="0">
            <a:spAutoFit/>
          </a:bodyPr>
          <a:lstStyle/>
          <a:p>
            <a:r>
              <a:rPr lang="ja-JP" altLang="en-US" sz="2400" b="1">
                <a:latin typeface="Noto Sans JP" panose="020B0200000000000000" pitchFamily="50" charset="-128"/>
                <a:ea typeface="Noto Sans JP" panose="020B0200000000000000" pitchFamily="50" charset="-128"/>
                <a:cs typeface="Arial" panose="020B0604020202020204" pitchFamily="34" charset="0"/>
              </a:rPr>
              <a:t>＞</a:t>
            </a:r>
          </a:p>
        </p:txBody>
      </p:sp>
      <mc:AlternateContent xmlns:mc="http://schemas.openxmlformats.org/markup-compatibility/2006">
        <mc:Choice xmlns:a14="http://schemas.microsoft.com/office/drawing/2010/main" Requires="a14">
          <p:sp>
            <p:nvSpPr>
              <p:cNvPr id="58" name="テキスト ボックス 57">
                <a:extLst>
                  <a:ext uri="{FF2B5EF4-FFF2-40B4-BE49-F238E27FC236}">
                    <a16:creationId xmlns:a16="http://schemas.microsoft.com/office/drawing/2014/main" id="{67B30B37-762E-B98F-AC97-4FE18463C1FA}"/>
                  </a:ext>
                </a:extLst>
              </p:cNvPr>
              <p:cNvSpPr txBox="1">
                <a:spLocks noGrp="1" noRot="1" noMove="1" noResize="1" noEditPoints="1" noAdjustHandles="1" noChangeArrowheads="1" noChangeShapeType="1"/>
              </p:cNvSpPr>
              <p:nvPr/>
            </p:nvSpPr>
            <p:spPr>
              <a:xfrm>
                <a:off x="7923725" y="5016202"/>
                <a:ext cx="745016" cy="553998"/>
              </a:xfrm>
              <a:prstGeom prst="rect">
                <a:avLst/>
              </a:prstGeom>
              <a:noFill/>
            </p:spPr>
            <p:txBody>
              <a:bodyPr wrap="square" lIns="0" tIns="0" rIns="0" bIns="0" anchor="ctr" anchorCtr="0">
                <a:spAutoFit/>
              </a:bodyPr>
              <a:lstStyle/>
              <a:p>
                <a:pPr/>
                <a14:m>
                  <m:oMathPara xmlns:m="http://schemas.openxmlformats.org/officeDocument/2006/math">
                    <m:oMathParaPr>
                      <m:jc m:val="centerGroup"/>
                    </m:oMathParaPr>
                    <m:oMath xmlns:m="http://schemas.openxmlformats.org/officeDocument/2006/math">
                      <m:sSub>
                        <m:sSubPr>
                          <m:ctrlPr>
                            <a:rPr lang="en-US" altLang="ja-JP" sz="3600" b="1" i="1" smtClean="0">
                              <a:latin typeface="Cambria Math" panose="02040503050406030204" pitchFamily="18" charset="0"/>
                            </a:rPr>
                          </m:ctrlPr>
                        </m:sSubPr>
                        <m:e>
                          <m:r>
                            <a:rPr lang="en-US" altLang="ja-JP" sz="3600" b="1" i="1">
                              <a:latin typeface="Cambria Math" panose="02040503050406030204" pitchFamily="18" charset="0"/>
                            </a:rPr>
                            <m:t>𝒄</m:t>
                          </m:r>
                        </m:e>
                        <m:sub>
                          <m:r>
                            <a:rPr lang="en-US" altLang="ja-JP" sz="3600" b="1" i="1">
                              <a:latin typeface="Cambria Math" panose="02040503050406030204" pitchFamily="18" charset="0"/>
                            </a:rPr>
                            <m:t>𝟏</m:t>
                          </m:r>
                        </m:sub>
                      </m:sSub>
                    </m:oMath>
                  </m:oMathPara>
                </a14:m>
                <a:endParaRPr lang="ja-JP" altLang="en-US" sz="3600">
                  <a:latin typeface="Noto Sans JP" panose="020B0200000000000000" pitchFamily="50" charset="-128"/>
                  <a:ea typeface="Noto Sans JP" panose="020B0200000000000000" pitchFamily="50" charset="-128"/>
                </a:endParaRPr>
              </a:p>
            </p:txBody>
          </p:sp>
        </mc:Choice>
        <mc:Fallback>
          <p:sp>
            <p:nvSpPr>
              <p:cNvPr id="58" name="テキスト ボックス 57">
                <a:extLst>
                  <a:ext uri="{FF2B5EF4-FFF2-40B4-BE49-F238E27FC236}">
                    <a16:creationId xmlns:a16="http://schemas.microsoft.com/office/drawing/2014/main" id="{67B30B37-762E-B98F-AC97-4FE18463C1FA}"/>
                  </a:ext>
                </a:extLst>
              </p:cNvPr>
              <p:cNvSpPr txBox="1">
                <a:spLocks noGrp="1" noRot="1" noChangeAspect="1" noMove="1" noResize="1" noEditPoints="1" noAdjustHandles="1" noChangeArrowheads="1" noChangeShapeType="1" noTextEdit="1"/>
              </p:cNvSpPr>
              <p:nvPr/>
            </p:nvSpPr>
            <p:spPr>
              <a:xfrm>
                <a:off x="7923725" y="5016202"/>
                <a:ext cx="745016" cy="553998"/>
              </a:xfrm>
              <a:prstGeom prst="rect">
                <a:avLst/>
              </a:prstGeom>
              <a:blipFill>
                <a:blip r:embed="rId7"/>
                <a:stretch>
                  <a:fillRect b="-15909"/>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59" name="テキスト ボックス 58">
                <a:extLst>
                  <a:ext uri="{FF2B5EF4-FFF2-40B4-BE49-F238E27FC236}">
                    <a16:creationId xmlns:a16="http://schemas.microsoft.com/office/drawing/2014/main" id="{9184E4DB-81A1-684E-4FD2-A4E291D7EBCD}"/>
                  </a:ext>
                </a:extLst>
              </p:cNvPr>
              <p:cNvSpPr txBox="1">
                <a:spLocks noGrp="1" noRot="1" noMove="1" noResize="1" noEditPoints="1" noAdjustHandles="1" noChangeArrowheads="1" noChangeShapeType="1"/>
              </p:cNvSpPr>
              <p:nvPr/>
            </p:nvSpPr>
            <p:spPr>
              <a:xfrm>
                <a:off x="7984559" y="6002670"/>
                <a:ext cx="745016" cy="553998"/>
              </a:xfrm>
              <a:prstGeom prst="rect">
                <a:avLst/>
              </a:prstGeom>
              <a:noFill/>
            </p:spPr>
            <p:txBody>
              <a:bodyPr wrap="square" lIns="0" tIns="0" rIns="0" bIns="0" anchor="ctr" anchorCtr="0">
                <a:spAutoFit/>
              </a:bodyPr>
              <a:lstStyle/>
              <a:p>
                <a:pPr/>
                <a14:m>
                  <m:oMathPara xmlns:m="http://schemas.openxmlformats.org/officeDocument/2006/math">
                    <m:oMathParaPr>
                      <m:jc m:val="centerGroup"/>
                    </m:oMathParaPr>
                    <m:oMath xmlns:m="http://schemas.openxmlformats.org/officeDocument/2006/math">
                      <m:sSub>
                        <m:sSubPr>
                          <m:ctrlPr>
                            <a:rPr lang="en-US" altLang="ja-JP" sz="3600" b="1" i="1">
                              <a:latin typeface="Cambria Math" panose="02040503050406030204" pitchFamily="18" charset="0"/>
                            </a:rPr>
                          </m:ctrlPr>
                        </m:sSubPr>
                        <m:e>
                          <m:r>
                            <a:rPr lang="en-US" altLang="ja-JP" sz="3600" b="1" i="1">
                              <a:latin typeface="Cambria Math" panose="02040503050406030204" pitchFamily="18" charset="0"/>
                            </a:rPr>
                            <m:t>𝒄</m:t>
                          </m:r>
                        </m:e>
                        <m:sub>
                          <m:r>
                            <a:rPr lang="en-US" altLang="ja-JP" sz="3600" b="1" i="1">
                              <a:latin typeface="Cambria Math" panose="02040503050406030204" pitchFamily="18" charset="0"/>
                            </a:rPr>
                            <m:t>𝟐</m:t>
                          </m:r>
                        </m:sub>
                      </m:sSub>
                    </m:oMath>
                  </m:oMathPara>
                </a14:m>
                <a:endParaRPr lang="ja-JP" altLang="en-US" sz="3600">
                  <a:latin typeface="Noto Sans JP" panose="020B0200000000000000" pitchFamily="50" charset="-128"/>
                  <a:ea typeface="Noto Sans JP" panose="020B0200000000000000" pitchFamily="50" charset="-128"/>
                </a:endParaRPr>
              </a:p>
            </p:txBody>
          </p:sp>
        </mc:Choice>
        <mc:Fallback>
          <p:sp>
            <p:nvSpPr>
              <p:cNvPr id="59" name="テキスト ボックス 58">
                <a:extLst>
                  <a:ext uri="{FF2B5EF4-FFF2-40B4-BE49-F238E27FC236}">
                    <a16:creationId xmlns:a16="http://schemas.microsoft.com/office/drawing/2014/main" id="{9184E4DB-81A1-684E-4FD2-A4E291D7EBCD}"/>
                  </a:ext>
                </a:extLst>
              </p:cNvPr>
              <p:cNvSpPr txBox="1">
                <a:spLocks noGrp="1" noRot="1" noChangeAspect="1" noMove="1" noResize="1" noEditPoints="1" noAdjustHandles="1" noChangeArrowheads="1" noChangeShapeType="1" noTextEdit="1"/>
              </p:cNvSpPr>
              <p:nvPr/>
            </p:nvSpPr>
            <p:spPr>
              <a:xfrm>
                <a:off x="7984559" y="6002670"/>
                <a:ext cx="745016" cy="553998"/>
              </a:xfrm>
              <a:prstGeom prst="rect">
                <a:avLst/>
              </a:prstGeom>
              <a:blipFill>
                <a:blip r:embed="rId8"/>
                <a:stretch>
                  <a:fillRect b="-15556"/>
                </a:stretch>
              </a:blipFill>
            </p:spPr>
            <p:txBody>
              <a:bodyPr/>
              <a:lstStyle/>
              <a:p>
                <a:r>
                  <a:rPr lang="ja-JP" altLang="en-US">
                    <a:noFill/>
                  </a:rPr>
                  <a:t> </a:t>
                </a:r>
              </a:p>
            </p:txBody>
          </p:sp>
        </mc:Fallback>
      </mc:AlternateContent>
      <p:sp>
        <p:nvSpPr>
          <p:cNvPr id="65" name="フリーフォーム: 図形 64">
            <a:extLst>
              <a:ext uri="{FF2B5EF4-FFF2-40B4-BE49-F238E27FC236}">
                <a16:creationId xmlns:a16="http://schemas.microsoft.com/office/drawing/2014/main" id="{AC91C05F-6DAF-156D-F15B-DDB67AC67AD2}"/>
              </a:ext>
            </a:extLst>
          </p:cNvPr>
          <p:cNvSpPr>
            <a:spLocks noGrp="1" noRot="1" noMove="1" noResize="1" noEditPoints="1" noAdjustHandles="1" noChangeArrowheads="1" noChangeShapeType="1"/>
          </p:cNvSpPr>
          <p:nvPr/>
        </p:nvSpPr>
        <p:spPr>
          <a:xfrm>
            <a:off x="4490720" y="6950464"/>
            <a:ext cx="4168822" cy="1903976"/>
          </a:xfrm>
          <a:custGeom>
            <a:avLst/>
            <a:gdLst>
              <a:gd name="connsiteX0" fmla="*/ 0 w 3957320"/>
              <a:gd name="connsiteY0" fmla="*/ 1651000 h 1803400"/>
              <a:gd name="connsiteX1" fmla="*/ 3957320 w 3957320"/>
              <a:gd name="connsiteY1" fmla="*/ 0 h 1803400"/>
              <a:gd name="connsiteX2" fmla="*/ 3957320 w 3957320"/>
              <a:gd name="connsiteY2" fmla="*/ 1803400 h 1803400"/>
              <a:gd name="connsiteX3" fmla="*/ 0 w 3957320"/>
              <a:gd name="connsiteY3" fmla="*/ 1803400 h 1803400"/>
              <a:gd name="connsiteX4" fmla="*/ 0 w 3957320"/>
              <a:gd name="connsiteY4" fmla="*/ 165100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7320" h="1803400">
                <a:moveTo>
                  <a:pt x="0" y="1651000"/>
                </a:moveTo>
                <a:lnTo>
                  <a:pt x="3957320" y="0"/>
                </a:lnTo>
                <a:lnTo>
                  <a:pt x="3957320" y="1803400"/>
                </a:lnTo>
                <a:lnTo>
                  <a:pt x="0" y="1803400"/>
                </a:lnTo>
                <a:lnTo>
                  <a:pt x="0" y="1651000"/>
                </a:lnTo>
                <a:close/>
              </a:path>
            </a:pathLst>
          </a:custGeom>
          <a:solidFill>
            <a:srgbClr val="D7E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B">
            <a:extLst>
              <a:ext uri="{FF2B5EF4-FFF2-40B4-BE49-F238E27FC236}">
                <a16:creationId xmlns:a16="http://schemas.microsoft.com/office/drawing/2014/main" id="{EFE835F6-4928-B19A-1E04-3265EEC37DE0}"/>
              </a:ext>
            </a:extLst>
          </p:cNvPr>
          <p:cNvSpPr>
            <a:spLocks noGrp="1" noRot="1" noMove="1" noResize="1" noEditPoints="1" noAdjustHandles="1" noChangeArrowheads="1" noChangeShapeType="1"/>
          </p:cNvSpPr>
          <p:nvPr/>
        </p:nvSpPr>
        <p:spPr>
          <a:xfrm flipH="1">
            <a:off x="4185721" y="7346572"/>
            <a:ext cx="538492" cy="8230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buClr>
                <a:srgbClr val="A29A85"/>
              </a:buClr>
              <a:defRPr sz="3600" b="1">
                <a:solidFill>
                  <a:srgbClr val="3D3E3F"/>
                </a:solidFill>
              </a:defRPr>
            </a:lvl1pPr>
          </a:lstStyle>
          <a:p>
            <a:r>
              <a:rPr dirty="0">
                <a:solidFill>
                  <a:srgbClr val="FF0000"/>
                </a:solidFill>
              </a:rPr>
              <a:t>B</a:t>
            </a:r>
          </a:p>
        </p:txBody>
      </p:sp>
      <p:sp>
        <p:nvSpPr>
          <p:cNvPr id="45" name="線">
            <a:extLst>
              <a:ext uri="{FF2B5EF4-FFF2-40B4-BE49-F238E27FC236}">
                <a16:creationId xmlns:a16="http://schemas.microsoft.com/office/drawing/2014/main" id="{DBF4A204-8282-751F-31A7-C631F3F4990D}"/>
              </a:ext>
            </a:extLst>
          </p:cNvPr>
          <p:cNvSpPr>
            <a:spLocks noGrp="1" noRot="1" noMove="1" noResize="1" noEditPoints="1" noAdjustHandles="1" noChangeArrowheads="1" noChangeShapeType="1"/>
          </p:cNvSpPr>
          <p:nvPr/>
        </p:nvSpPr>
        <p:spPr>
          <a:xfrm flipH="1">
            <a:off x="3667035" y="6752860"/>
            <a:ext cx="377690" cy="1029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640" y="21600"/>
                  <a:pt x="6480" y="21600"/>
                  <a:pt x="21600" y="21600"/>
                </a:cubicBezTo>
              </a:path>
            </a:pathLst>
          </a:custGeom>
          <a:ln w="76200">
            <a:solidFill>
              <a:srgbClr val="000000"/>
            </a:solidFill>
            <a:miter lim="400000"/>
          </a:ln>
        </p:spPr>
        <p:txBody>
          <a:bodyPr lIns="50800" tIns="50800" rIns="50800" bIns="50800" anchor="ctr"/>
          <a:lstStyle/>
          <a:p>
            <a:pPr algn="ctr">
              <a:defRPr sz="3000">
                <a:solidFill>
                  <a:srgbClr val="FFFFFF"/>
                </a:solidFill>
              </a:defRPr>
            </a:pPr>
            <a:endParaRPr sz="3000" dirty="0"/>
          </a:p>
        </p:txBody>
      </p:sp>
      <mc:AlternateContent xmlns:mc="http://schemas.openxmlformats.org/markup-compatibility/2006">
        <mc:Choice xmlns:a14="http://schemas.microsoft.com/office/drawing/2010/main" Requires="a14">
          <p:sp>
            <p:nvSpPr>
              <p:cNvPr id="46" name="θ2">
                <a:extLst>
                  <a:ext uri="{FF2B5EF4-FFF2-40B4-BE49-F238E27FC236}">
                    <a16:creationId xmlns:a16="http://schemas.microsoft.com/office/drawing/2014/main" id="{67A90BCE-103A-4731-0D44-52B5474EE9AD}"/>
                  </a:ext>
                </a:extLst>
              </p:cNvPr>
              <p:cNvSpPr>
                <a:spLocks noGrp="1" noRot="1" noMove="1" noResize="1" noEditPoints="1" noAdjustHandles="1" noChangeArrowheads="1" noChangeShapeType="1"/>
              </p:cNvSpPr>
              <p:nvPr/>
            </p:nvSpPr>
            <p:spPr>
              <a:xfrm flipH="1">
                <a:off x="3696418" y="7165543"/>
                <a:ext cx="678071" cy="703975"/>
              </a:xfrm>
              <a:prstGeom prst="rect">
                <a:avLst/>
              </a:prstGeom>
              <a:ln w="12700">
                <a:miter lim="400000"/>
              </a:ln>
              <a:extLst>
                <a:ext uri="{C572A759-6A51-4108-AA02-DFA0A04FC94B}">
                  <ma14:wrappingTextBoxFlag xmlns="" xmlns:m="http://schemas.openxmlformats.org/officeDocument/2006/math" xmlns:ma14="http://schemas.microsoft.com/office/mac/drawingml/2011/main" val="1"/>
                </a:ext>
              </a:extLst>
            </p:spPr>
            <p:txBody>
              <a:bodyPr wrap="none" lIns="50800" tIns="50800" rIns="50800" bIns="50800" anchor="ctr">
                <a:spAutoFit/>
              </a:bodyPr>
              <a:lstStyle/>
              <a:p>
                <a:pPr algn="ctr">
                  <a:buClr>
                    <a:srgbClr val="A29A85"/>
                  </a:buClr>
                  <a:defRPr sz="3200">
                    <a:solidFill>
                      <a:srgbClr val="3D3E3F"/>
                    </a:solidFill>
                  </a:defRPr>
                </a:pPr>
                <a14:m>
                  <m:oMathPara xmlns:m="http://schemas.openxmlformats.org/officeDocument/2006/math">
                    <m:oMathParaPr>
                      <m:jc m:val="centerGroup"/>
                    </m:oMathParaPr>
                    <m:oMath xmlns:m="http://schemas.openxmlformats.org/officeDocument/2006/math">
                      <m:r>
                        <a:rPr lang="ja-JP" altLang="en-US" sz="4000" i="1">
                          <a:latin typeface="Cambria Math" panose="02040503050406030204" pitchFamily="18" charset="0"/>
                        </a:rPr>
                        <m:t>𝜃</m:t>
                      </m:r>
                      <m:r>
                        <a:rPr lang="en-US" altLang="ja-JP" sz="4000" i="1" baseline="-5999">
                          <a:latin typeface="Cambria Math" panose="02040503050406030204" pitchFamily="18" charset="0"/>
                        </a:rPr>
                        <m:t>2</m:t>
                      </m:r>
                    </m:oMath>
                  </m:oMathPara>
                </a14:m>
                <a:endParaRPr sz="4000" baseline="-5999" dirty="0"/>
              </a:p>
            </p:txBody>
          </p:sp>
        </mc:Choice>
        <mc:Fallback>
          <p:sp>
            <p:nvSpPr>
              <p:cNvPr id="46" name="θ2">
                <a:extLst>
                  <a:ext uri="{FF2B5EF4-FFF2-40B4-BE49-F238E27FC236}">
                    <a16:creationId xmlns:a16="http://schemas.microsoft.com/office/drawing/2014/main" id="{67A90BCE-103A-4731-0D44-52B5474EE9AD}"/>
                  </a:ext>
                </a:extLst>
              </p:cNvPr>
              <p:cNvSpPr>
                <a:spLocks noGrp="1" noRot="1" noChangeAspect="1" noMove="1" noResize="1" noEditPoints="1" noAdjustHandles="1" noChangeArrowheads="1" noChangeShapeType="1" noTextEdit="1"/>
              </p:cNvSpPr>
              <p:nvPr/>
            </p:nvSpPr>
            <p:spPr>
              <a:xfrm flipH="1">
                <a:off x="3696418" y="7165543"/>
                <a:ext cx="678071" cy="703975"/>
              </a:xfrm>
              <a:prstGeom prst="rect">
                <a:avLst/>
              </a:prstGeom>
              <a:blipFill>
                <a:blip r:embed="rId9"/>
                <a:stretch>
                  <a:fillRect l="-16364" b="-1786"/>
                </a:stretch>
              </a:blipFill>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val="1"/>
                </a:ext>
              </a:extLst>
            </p:spPr>
            <p:txBody>
              <a:bodyPr/>
              <a:lstStyle/>
              <a:p>
                <a:r>
                  <a:rPr lang="ja-JP" altLang="en-US">
                    <a:noFill/>
                  </a:rPr>
                  <a:t> </a:t>
                </a:r>
              </a:p>
            </p:txBody>
          </p:sp>
        </mc:Fallback>
      </mc:AlternateContent>
      <p:pic>
        <p:nvPicPr>
          <p:cNvPr id="76" name="pencil.jpg" descr="pencil.jpg">
            <a:extLst>
              <a:ext uri="{FF2B5EF4-FFF2-40B4-BE49-F238E27FC236}">
                <a16:creationId xmlns:a16="http://schemas.microsoft.com/office/drawing/2014/main" id="{C3BC05CB-E442-EFE4-982C-80AB36A07363}"/>
              </a:ext>
            </a:extLst>
          </p:cNvPr>
          <p:cNvPicPr>
            <a:picLocks noGrp="1" noRot="1" noChangeAspect="1" noMove="1" noResize="1" noEditPoints="1" noAdjustHandles="1" noChangeArrowheads="1" noChangeShapeType="1" noCrop="1"/>
          </p:cNvPicPr>
          <p:nvPr/>
        </p:nvPicPr>
        <p:blipFill>
          <a:blip r:embed="rId10"/>
          <a:stretch>
            <a:fillRect/>
          </a:stretch>
        </p:blipFill>
        <p:spPr>
          <a:xfrm flipH="1">
            <a:off x="13606241" y="2238730"/>
            <a:ext cx="3296071" cy="3177415"/>
          </a:xfrm>
          <a:prstGeom prst="roundRect">
            <a:avLst>
              <a:gd name="adj" fmla="val 7150"/>
            </a:avLst>
          </a:prstGeom>
          <a:solidFill>
            <a:schemeClr val="bg1"/>
          </a:solidFill>
          <a:ln w="63500">
            <a:solidFill>
              <a:srgbClr val="678DCF"/>
            </a:solidFill>
          </a:ln>
        </p:spPr>
      </p:pic>
      <p:grpSp>
        <p:nvGrpSpPr>
          <p:cNvPr id="77" name="グループ化 76">
            <a:extLst>
              <a:ext uri="{FF2B5EF4-FFF2-40B4-BE49-F238E27FC236}">
                <a16:creationId xmlns:a16="http://schemas.microsoft.com/office/drawing/2014/main" id="{A3DD71BB-6B00-57CB-D72B-88B63D133EBE}"/>
              </a:ext>
            </a:extLst>
          </p:cNvPr>
          <p:cNvGrpSpPr>
            <a:grpSpLocks noGrp="1" noUngrp="1" noRot="1" noMove="1" noResize="1"/>
          </p:cNvGrpSpPr>
          <p:nvPr/>
        </p:nvGrpSpPr>
        <p:grpSpPr>
          <a:xfrm flipH="1">
            <a:off x="10076009" y="3259106"/>
            <a:ext cx="4519356" cy="5595334"/>
            <a:chOff x="1178014" y="1882561"/>
            <a:chExt cx="3450206" cy="4271638"/>
          </a:xfrm>
        </p:grpSpPr>
        <p:pic>
          <p:nvPicPr>
            <p:cNvPr id="78" name="図 77">
              <a:extLst>
                <a:ext uri="{FF2B5EF4-FFF2-40B4-BE49-F238E27FC236}">
                  <a16:creationId xmlns:a16="http://schemas.microsoft.com/office/drawing/2014/main" id="{E41B5E7C-F5AD-675A-5F40-0981F6241F8D}"/>
                </a:ext>
              </a:extLst>
            </p:cNvPr>
            <p:cNvPicPr>
              <a:picLocks noGrp="1" noRot="1" noChangeAspect="1" noMove="1" noResize="1" noEditPoints="1" noAdjustHandles="1" noChangeArrowheads="1" noChangeShapeType="1" noCrop="1"/>
            </p:cNvPicPr>
            <p:nvPr/>
          </p:nvPicPr>
          <p:blipFill>
            <a:blip r:embed="rId11"/>
            <a:stretch>
              <a:fillRect/>
            </a:stretch>
          </p:blipFill>
          <p:spPr>
            <a:xfrm rot="18000000">
              <a:off x="3563139" y="1882561"/>
              <a:ext cx="990600" cy="990600"/>
            </a:xfrm>
            <a:prstGeom prst="rect">
              <a:avLst/>
            </a:prstGeom>
          </p:spPr>
        </p:pic>
        <p:cxnSp>
          <p:nvCxnSpPr>
            <p:cNvPr id="79" name="直線コネクタ 78">
              <a:extLst>
                <a:ext uri="{FF2B5EF4-FFF2-40B4-BE49-F238E27FC236}">
                  <a16:creationId xmlns:a16="http://schemas.microsoft.com/office/drawing/2014/main" id="{41306509-63C7-65C1-FDAA-0E0B502DFAEF}"/>
                </a:ext>
              </a:extLst>
            </p:cNvPr>
            <p:cNvCxnSpPr>
              <a:cxnSpLocks noGrp="1" noRot="1" noMove="1" noResize="1" noEditPoints="1" noAdjustHandles="1" noChangeArrowheads="1" noChangeShapeType="1"/>
            </p:cNvCxnSpPr>
            <p:nvPr/>
          </p:nvCxnSpPr>
          <p:spPr>
            <a:xfrm>
              <a:off x="1178014" y="4164765"/>
              <a:ext cx="165320" cy="1972622"/>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C758554D-2CFD-92AC-98BF-FDCFFC026306}"/>
                </a:ext>
              </a:extLst>
            </p:cNvPr>
            <p:cNvCxnSpPr>
              <a:cxnSpLocks noGrp="1" noRot="1" noMove="1" noResize="1" noEditPoints="1" noAdjustHandles="1" noChangeArrowheads="1" noChangeShapeType="1"/>
            </p:cNvCxnSpPr>
            <p:nvPr/>
          </p:nvCxnSpPr>
          <p:spPr>
            <a:xfrm flipH="1">
              <a:off x="4211371" y="4172857"/>
              <a:ext cx="120487" cy="1981342"/>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0B178FDF-4BCD-365A-8AF5-B937DC289CEB}"/>
                </a:ext>
              </a:extLst>
            </p:cNvPr>
            <p:cNvCxnSpPr>
              <a:cxnSpLocks noGrp="1" noRot="1" noMove="1" noResize="1" noEditPoints="1" noAdjustHandles="1" noChangeArrowheads="1" noChangeShapeType="1"/>
            </p:cNvCxnSpPr>
            <p:nvPr/>
          </p:nvCxnSpPr>
          <p:spPr>
            <a:xfrm flipH="1">
              <a:off x="1328591" y="6141667"/>
              <a:ext cx="2890872"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2" name="直線コネクタ 81">
              <a:extLst>
                <a:ext uri="{FF2B5EF4-FFF2-40B4-BE49-F238E27FC236}">
                  <a16:creationId xmlns:a16="http://schemas.microsoft.com/office/drawing/2014/main" id="{49E17572-C048-9766-7E33-5EDD1D10C675}"/>
                </a:ext>
              </a:extLst>
            </p:cNvPr>
            <p:cNvCxnSpPr>
              <a:cxnSpLocks noGrp="1" noRot="1" noMove="1" noResize="1" noEditPoints="1" noAdjustHandles="1" noChangeArrowheads="1" noChangeShapeType="1"/>
            </p:cNvCxnSpPr>
            <p:nvPr/>
          </p:nvCxnSpPr>
          <p:spPr>
            <a:xfrm flipH="1">
              <a:off x="1178014" y="4373574"/>
              <a:ext cx="3135376"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E541F656-03F0-910C-99AF-D3B2CC9B4684}"/>
                </a:ext>
              </a:extLst>
            </p:cNvPr>
            <p:cNvCxnSpPr>
              <a:cxnSpLocks noGrp="1" noRot="1" noMove="1" noResize="1" noEditPoints="1" noAdjustHandles="1" noChangeArrowheads="1" noChangeShapeType="1"/>
            </p:cNvCxnSpPr>
            <p:nvPr/>
          </p:nvCxnSpPr>
          <p:spPr>
            <a:xfrm flipH="1">
              <a:off x="2260956" y="3646141"/>
              <a:ext cx="1949484" cy="247569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310E042E-315A-BA4E-E033-6661E5CA1064}"/>
                </a:ext>
              </a:extLst>
            </p:cNvPr>
            <p:cNvCxnSpPr>
              <a:cxnSpLocks noGrp="1" noRot="1" noMove="1" noResize="1" noEditPoints="1" noAdjustHandles="1" noChangeArrowheads="1" noChangeShapeType="1"/>
            </p:cNvCxnSpPr>
            <p:nvPr/>
          </p:nvCxnSpPr>
          <p:spPr>
            <a:xfrm flipH="1">
              <a:off x="2280755" y="4382786"/>
              <a:ext cx="518777" cy="17390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502E7263-3AEA-9421-936C-A79D4EB3B101}"/>
                </a:ext>
              </a:extLst>
            </p:cNvPr>
            <p:cNvCxnSpPr>
              <a:cxnSpLocks noGrp="1" noRot="1" noMove="1" noResize="1" noEditPoints="1" noAdjustHandles="1" noChangeArrowheads="1" noChangeShapeType="1"/>
            </p:cNvCxnSpPr>
            <p:nvPr/>
          </p:nvCxnSpPr>
          <p:spPr>
            <a:xfrm flipH="1">
              <a:off x="2787770" y="2745600"/>
              <a:ext cx="1037672" cy="161341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89CC9182-7BBC-F310-5E95-E122BF3899A1}"/>
                </a:ext>
              </a:extLst>
            </p:cNvPr>
            <p:cNvCxnSpPr>
              <a:cxnSpLocks noGrp="1" noRot="1" noMove="1" noResize="1" noEditPoints="1" noAdjustHandles="1" noChangeArrowheads="1" noChangeShapeType="1"/>
            </p:cNvCxnSpPr>
            <p:nvPr/>
          </p:nvCxnSpPr>
          <p:spPr>
            <a:xfrm flipH="1">
              <a:off x="1876971" y="4438006"/>
              <a:ext cx="859827" cy="1375806"/>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pic>
          <p:nvPicPr>
            <p:cNvPr id="87" name="図 86">
              <a:extLst>
                <a:ext uri="{FF2B5EF4-FFF2-40B4-BE49-F238E27FC236}">
                  <a16:creationId xmlns:a16="http://schemas.microsoft.com/office/drawing/2014/main" id="{A60A76BC-008B-B67E-8AC8-4F5A4D192791}"/>
                </a:ext>
              </a:extLst>
            </p:cNvPr>
            <p:cNvPicPr>
              <a:picLocks noGrp="1" noRot="1" noChangeAspect="1" noMove="1" noResize="1" noEditPoints="1" noAdjustHandles="1" noChangeArrowheads="1" noChangeShapeType="1" noCrop="1"/>
            </p:cNvPicPr>
            <p:nvPr/>
          </p:nvPicPr>
          <p:blipFill>
            <a:blip r:embed="rId12"/>
            <a:stretch>
              <a:fillRect/>
            </a:stretch>
          </p:blipFill>
          <p:spPr>
            <a:xfrm rot="21181459">
              <a:off x="2025790" y="3517353"/>
              <a:ext cx="2602430" cy="2589418"/>
            </a:xfrm>
            <a:prstGeom prst="rect">
              <a:avLst/>
            </a:prstGeom>
          </p:spPr>
        </p:pic>
        <p:pic>
          <p:nvPicPr>
            <p:cNvPr id="88" name="図 87">
              <a:extLst>
                <a:ext uri="{FF2B5EF4-FFF2-40B4-BE49-F238E27FC236}">
                  <a16:creationId xmlns:a16="http://schemas.microsoft.com/office/drawing/2014/main" id="{C8FE7FB5-7319-F0AD-8517-4732CC506D4A}"/>
                </a:ext>
              </a:extLst>
            </p:cNvPr>
            <p:cNvPicPr>
              <a:picLocks noGrp="1" noRot="1" noChangeAspect="1" noMove="1" noResize="1" noEditPoints="1" noAdjustHandles="1" noChangeArrowheads="1" noChangeShapeType="1" noCrop="1"/>
            </p:cNvPicPr>
            <p:nvPr/>
          </p:nvPicPr>
          <p:blipFill>
            <a:blip r:embed="rId13"/>
            <a:stretch>
              <a:fillRect/>
            </a:stretch>
          </p:blipFill>
          <p:spPr>
            <a:xfrm rot="355183">
              <a:off x="1924521" y="3610013"/>
              <a:ext cx="2425700" cy="2413000"/>
            </a:xfrm>
            <a:prstGeom prst="rect">
              <a:avLst/>
            </a:prstGeom>
          </p:spPr>
        </p:pic>
      </p:grpSp>
      <p:sp>
        <p:nvSpPr>
          <p:cNvPr id="8" name="正方形/長方形 7">
            <a:extLst>
              <a:ext uri="{FF2B5EF4-FFF2-40B4-BE49-F238E27FC236}">
                <a16:creationId xmlns:a16="http://schemas.microsoft.com/office/drawing/2014/main" id="{7FA1976E-65E7-7FAF-2949-78A4F9A720AB}"/>
              </a:ext>
            </a:extLst>
          </p:cNvPr>
          <p:cNvSpPr>
            <a:spLocks noGrp="1" noRot="1" noMove="1" noResize="1" noEditPoints="1" noAdjustHandles="1" noChangeArrowheads="1" noChangeShapeType="1"/>
          </p:cNvSpPr>
          <p:nvPr/>
        </p:nvSpPr>
        <p:spPr>
          <a:xfrm>
            <a:off x="1634275" y="6014970"/>
            <a:ext cx="7624083" cy="28556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600"/>
          </a:p>
        </p:txBody>
      </p:sp>
      <p:sp>
        <p:nvSpPr>
          <p:cNvPr id="52" name="Text Box 57">
            <a:extLst>
              <a:ext uri="{FF2B5EF4-FFF2-40B4-BE49-F238E27FC236}">
                <a16:creationId xmlns:a16="http://schemas.microsoft.com/office/drawing/2014/main" id="{616628C9-9632-23CD-A924-A4B72CE5DF0D}"/>
              </a:ext>
            </a:extLst>
          </p:cNvPr>
          <p:cNvSpPr txBox="1">
            <a:spLocks noGrp="1" noRot="1" noMove="1" noResize="1" noEditPoints="1" noAdjustHandles="1" noChangeArrowheads="1" noChangeShapeType="1"/>
          </p:cNvSpPr>
          <p:nvPr/>
        </p:nvSpPr>
        <p:spPr bwMode="auto">
          <a:xfrm>
            <a:off x="6416621" y="8191270"/>
            <a:ext cx="30410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ja-JP" altLang="en-US" sz="3600" b="1">
                <a:latin typeface="Noto Sans JP" panose="020B0200000000000000" pitchFamily="50" charset="-128"/>
                <a:ea typeface="Noto Sans JP" panose="020B0200000000000000" pitchFamily="50" charset="-128"/>
              </a:rPr>
              <a:t>媒質２ </a:t>
            </a:r>
            <a:r>
              <a:rPr lang="en-US" altLang="ja-JP" sz="3600" b="1" dirty="0">
                <a:latin typeface="Noto Sans JP" panose="020B0200000000000000" pitchFamily="50" charset="-128"/>
                <a:ea typeface="Noto Sans JP" panose="020B0200000000000000" pitchFamily="50" charset="-128"/>
              </a:rPr>
              <a:t>(</a:t>
            </a:r>
            <a:r>
              <a:rPr lang="ja-JP" altLang="en-US" sz="3600" b="1">
                <a:latin typeface="Noto Sans JP" panose="020B0200000000000000" pitchFamily="50" charset="-128"/>
                <a:ea typeface="Noto Sans JP" panose="020B0200000000000000" pitchFamily="50" charset="-128"/>
              </a:rPr>
              <a:t>水</a:t>
            </a:r>
            <a:r>
              <a:rPr lang="en-US" altLang="ja-JP" sz="3600" b="1" dirty="0">
                <a:latin typeface="Noto Sans JP" panose="020B0200000000000000" pitchFamily="50" charset="-128"/>
                <a:ea typeface="Noto Sans JP" panose="020B0200000000000000" pitchFamily="50" charset="-128"/>
              </a:rPr>
              <a:t>)</a:t>
            </a:r>
            <a:endParaRPr lang="ja-JP" altLang="en-US" sz="3600" b="1">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142535524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dissolv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dissolve">
                                      <p:cBhvr>
                                        <p:cTn id="12" dur="500"/>
                                        <p:tgtEl>
                                          <p:spTgt spid="7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93A2-824D-4E7C-C216-AE63A1EC6AEA}"/>
            </a:ext>
          </a:extLst>
        </p:cNvPr>
        <p:cNvGrpSpPr/>
        <p:nvPr/>
      </p:nvGrpSpPr>
      <p:grpSpPr>
        <a:xfrm>
          <a:off x="0" y="0"/>
          <a:ext cx="0" cy="0"/>
          <a:chOff x="0" y="0"/>
          <a:chExt cx="0" cy="0"/>
        </a:xfrm>
      </p:grpSpPr>
      <p:sp>
        <p:nvSpPr>
          <p:cNvPr id="6" name="四角形: 角を丸くする 11">
            <a:extLst>
              <a:ext uri="{FF2B5EF4-FFF2-40B4-BE49-F238E27FC236}">
                <a16:creationId xmlns:a16="http://schemas.microsoft.com/office/drawing/2014/main" id="{80C7C70E-0387-AEB5-6704-374166F3BD05}"/>
              </a:ext>
            </a:extLst>
          </p:cNvPr>
          <p:cNvSpPr>
            <a:spLocks noGrp="1" noRot="1" noMove="1" noResize="1" noEditPoints="1" noAdjustHandles="1" noChangeArrowheads="1" noChangeShapeType="1"/>
          </p:cNvSpPr>
          <p:nvPr/>
        </p:nvSpPr>
        <p:spPr>
          <a:xfrm>
            <a:off x="833120" y="1544321"/>
            <a:ext cx="16662400"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BB17FCFF-8055-2F79-91F6-33A3867ECC03}"/>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境界面での音のふるまい</a:t>
            </a:r>
          </a:p>
        </p:txBody>
      </p:sp>
      <p:sp>
        <p:nvSpPr>
          <p:cNvPr id="33" name="正方形/長方形 32">
            <a:extLst>
              <a:ext uri="{FF2B5EF4-FFF2-40B4-BE49-F238E27FC236}">
                <a16:creationId xmlns:a16="http://schemas.microsoft.com/office/drawing/2014/main" id="{765DF004-BFB9-E085-ABA8-7FFB52251C0C}"/>
              </a:ext>
            </a:extLst>
          </p:cNvPr>
          <p:cNvSpPr>
            <a:spLocks noGrp="1" noRot="1" noMove="1" noResize="1" noEditPoints="1" noAdjustHandles="1" noChangeArrowheads="1" noChangeShapeType="1"/>
          </p:cNvSpPr>
          <p:nvPr/>
        </p:nvSpPr>
        <p:spPr>
          <a:xfrm>
            <a:off x="1133185" y="2264055"/>
            <a:ext cx="8965081" cy="3325797"/>
          </a:xfrm>
          <a:prstGeom prst="rect">
            <a:avLst/>
          </a:prstGeom>
          <a:solidFill>
            <a:srgbClr val="336699"/>
          </a:solidFill>
          <a:ln>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34" name="正方形/長方形 33">
            <a:extLst>
              <a:ext uri="{FF2B5EF4-FFF2-40B4-BE49-F238E27FC236}">
                <a16:creationId xmlns:a16="http://schemas.microsoft.com/office/drawing/2014/main" id="{FD7A8CAC-C419-35FB-B473-FB31F98DCE28}"/>
              </a:ext>
            </a:extLst>
          </p:cNvPr>
          <p:cNvSpPr>
            <a:spLocks noGrp="1" noRot="1" noMove="1" noResize="1" noEditPoints="1" noAdjustHandles="1" noChangeArrowheads="1" noChangeShapeType="1"/>
          </p:cNvSpPr>
          <p:nvPr/>
        </p:nvSpPr>
        <p:spPr>
          <a:xfrm>
            <a:off x="1133185" y="5402964"/>
            <a:ext cx="8965081" cy="3186758"/>
          </a:xfrm>
          <a:prstGeom prst="rect">
            <a:avLst/>
          </a:prstGeom>
          <a:solidFill>
            <a:srgbClr val="993366"/>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35" name="Line 4">
            <a:extLst>
              <a:ext uri="{FF2B5EF4-FFF2-40B4-BE49-F238E27FC236}">
                <a16:creationId xmlns:a16="http://schemas.microsoft.com/office/drawing/2014/main" id="{8539AD15-C647-53B6-8F21-48B1DDAA488D}"/>
              </a:ext>
            </a:extLst>
          </p:cNvPr>
          <p:cNvSpPr>
            <a:spLocks noGrp="1" noRot="1" noMove="1" noResize="1" noEditPoints="1" noAdjustHandles="1" noChangeArrowheads="1" noChangeShapeType="1"/>
          </p:cNvSpPr>
          <p:nvPr/>
        </p:nvSpPr>
        <p:spPr bwMode="auto">
          <a:xfrm flipV="1">
            <a:off x="1133185" y="5395091"/>
            <a:ext cx="8965082" cy="684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6" name="Line 5">
            <a:extLst>
              <a:ext uri="{FF2B5EF4-FFF2-40B4-BE49-F238E27FC236}">
                <a16:creationId xmlns:a16="http://schemas.microsoft.com/office/drawing/2014/main" id="{5F0F6093-A8DC-4131-C168-E8D7C60B0F16}"/>
              </a:ext>
            </a:extLst>
          </p:cNvPr>
          <p:cNvSpPr>
            <a:spLocks noGrp="1" noRot="1" noMove="1" noResize="1" noEditPoints="1" noAdjustHandles="1" noChangeArrowheads="1" noChangeShapeType="1"/>
          </p:cNvSpPr>
          <p:nvPr/>
        </p:nvSpPr>
        <p:spPr bwMode="auto">
          <a:xfrm>
            <a:off x="4585364" y="5414982"/>
            <a:ext cx="2069701" cy="2758152"/>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7" name="Line 10">
            <a:extLst>
              <a:ext uri="{FF2B5EF4-FFF2-40B4-BE49-F238E27FC236}">
                <a16:creationId xmlns:a16="http://schemas.microsoft.com/office/drawing/2014/main" id="{50CE77CB-DB32-D0D8-DCFC-58F24C6EF793}"/>
              </a:ext>
            </a:extLst>
          </p:cNvPr>
          <p:cNvSpPr>
            <a:spLocks noGrp="1" noRot="1" noMove="1" noResize="1" noEditPoints="1" noAdjustHandles="1" noChangeArrowheads="1" noChangeShapeType="1"/>
          </p:cNvSpPr>
          <p:nvPr/>
        </p:nvSpPr>
        <p:spPr bwMode="auto">
          <a:xfrm>
            <a:off x="4619667" y="5440273"/>
            <a:ext cx="955588" cy="1274118"/>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8" name="Line 5">
            <a:extLst>
              <a:ext uri="{FF2B5EF4-FFF2-40B4-BE49-F238E27FC236}">
                <a16:creationId xmlns:a16="http://schemas.microsoft.com/office/drawing/2014/main" id="{7F0B099C-9F0A-1372-2509-207761129155}"/>
              </a:ext>
            </a:extLst>
          </p:cNvPr>
          <p:cNvSpPr>
            <a:spLocks noGrp="1" noRot="1" noMove="1" noResize="1" noEditPoints="1" noAdjustHandles="1" noChangeArrowheads="1" noChangeShapeType="1"/>
          </p:cNvSpPr>
          <p:nvPr/>
        </p:nvSpPr>
        <p:spPr bwMode="auto">
          <a:xfrm>
            <a:off x="2533091" y="2677585"/>
            <a:ext cx="2069701" cy="2758152"/>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39" name="Line 7">
            <a:extLst>
              <a:ext uri="{FF2B5EF4-FFF2-40B4-BE49-F238E27FC236}">
                <a16:creationId xmlns:a16="http://schemas.microsoft.com/office/drawing/2014/main" id="{0AE9F54A-C978-1A34-FAFD-88078DF98EFE}"/>
              </a:ext>
            </a:extLst>
          </p:cNvPr>
          <p:cNvSpPr>
            <a:spLocks noGrp="1" noRot="1" noMove="1" noResize="1" noEditPoints="1" noAdjustHandles="1" noChangeArrowheads="1" noChangeShapeType="1"/>
          </p:cNvSpPr>
          <p:nvPr/>
        </p:nvSpPr>
        <p:spPr bwMode="auto">
          <a:xfrm flipH="1">
            <a:off x="4602791" y="2264056"/>
            <a:ext cx="0" cy="6325666"/>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FFFFFF"/>
              </a:solidFill>
              <a:latin typeface="Arial" charset="0"/>
              <a:ea typeface="ＭＳ Ｐゴシック" charset="-128"/>
            </a:endParaRPr>
          </a:p>
        </p:txBody>
      </p:sp>
      <p:sp>
        <p:nvSpPr>
          <p:cNvPr id="40" name="Line 10">
            <a:extLst>
              <a:ext uri="{FF2B5EF4-FFF2-40B4-BE49-F238E27FC236}">
                <a16:creationId xmlns:a16="http://schemas.microsoft.com/office/drawing/2014/main" id="{D93186B3-47BA-3F7E-353D-FEEF28A73114}"/>
              </a:ext>
            </a:extLst>
          </p:cNvPr>
          <p:cNvSpPr>
            <a:spLocks noGrp="1" noRot="1" noMove="1" noResize="1" noEditPoints="1" noAdjustHandles="1" noChangeArrowheads="1" noChangeShapeType="1"/>
          </p:cNvSpPr>
          <p:nvPr/>
        </p:nvSpPr>
        <p:spPr bwMode="auto">
          <a:xfrm>
            <a:off x="2628354" y="2804475"/>
            <a:ext cx="955588" cy="1274118"/>
          </a:xfrm>
          <a:prstGeom prst="line">
            <a:avLst/>
          </a:prstGeom>
          <a:noFill/>
          <a:ln w="38100">
            <a:solidFill>
              <a:srgbClr val="FFFF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sp>
        <p:nvSpPr>
          <p:cNvPr id="41" name="Line 15">
            <a:extLst>
              <a:ext uri="{FF2B5EF4-FFF2-40B4-BE49-F238E27FC236}">
                <a16:creationId xmlns:a16="http://schemas.microsoft.com/office/drawing/2014/main" id="{E205E67D-ABD2-D110-2998-A0025B219389}"/>
              </a:ext>
            </a:extLst>
          </p:cNvPr>
          <p:cNvSpPr>
            <a:spLocks noGrp="1" noRot="1" noMove="1" noResize="1" noEditPoints="1" noAdjustHandles="1" noChangeArrowheads="1" noChangeShapeType="1"/>
          </p:cNvSpPr>
          <p:nvPr/>
        </p:nvSpPr>
        <p:spPr bwMode="auto">
          <a:xfrm>
            <a:off x="4597742" y="5369304"/>
            <a:ext cx="766637" cy="2840679"/>
          </a:xfrm>
          <a:prstGeom prst="line">
            <a:avLst/>
          </a:prstGeom>
          <a:noFill/>
          <a:ln w="38100">
            <a:solidFill>
              <a:srgbClr val="FF9900"/>
            </a:solidFill>
            <a:prstDash val="sysDot"/>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grpSp>
        <p:nvGrpSpPr>
          <p:cNvPr id="42" name="グループ化 41">
            <a:extLst>
              <a:ext uri="{FF2B5EF4-FFF2-40B4-BE49-F238E27FC236}">
                <a16:creationId xmlns:a16="http://schemas.microsoft.com/office/drawing/2014/main" id="{65472686-6B06-CA08-78F6-7B1CA46D2164}"/>
              </a:ext>
            </a:extLst>
          </p:cNvPr>
          <p:cNvGrpSpPr>
            <a:grpSpLocks noGrp="1" noUngrp="1" noRot="1" noMove="1" noResize="1"/>
          </p:cNvGrpSpPr>
          <p:nvPr/>
        </p:nvGrpSpPr>
        <p:grpSpPr>
          <a:xfrm>
            <a:off x="3961806" y="4147538"/>
            <a:ext cx="941049" cy="928717"/>
            <a:chOff x="2983014" y="3115535"/>
            <a:chExt cx="687878" cy="678864"/>
          </a:xfrm>
        </p:grpSpPr>
        <p:sp>
          <p:nvSpPr>
            <p:cNvPr id="54" name="Arc 9">
              <a:extLst>
                <a:ext uri="{FF2B5EF4-FFF2-40B4-BE49-F238E27FC236}">
                  <a16:creationId xmlns:a16="http://schemas.microsoft.com/office/drawing/2014/main" id="{B474D10B-ED60-1F35-71FC-7C053D2E796E}"/>
                </a:ext>
              </a:extLst>
            </p:cNvPr>
            <p:cNvSpPr>
              <a:spLocks noGrp="1" noRot="1" noMove="1" noResize="1" noEditPoints="1" noAdjustHandles="1" noChangeArrowheads="1" noChangeShapeType="1"/>
            </p:cNvSpPr>
            <p:nvPr/>
          </p:nvSpPr>
          <p:spPr bwMode="auto">
            <a:xfrm rot="10100015" flipH="1" flipV="1">
              <a:off x="3204320" y="3649936"/>
              <a:ext cx="234950" cy="144463"/>
            </a:xfrm>
            <a:custGeom>
              <a:avLst/>
              <a:gdLst>
                <a:gd name="G0" fmla="+- 18112 0 0"/>
                <a:gd name="G1" fmla="+- 21600 0 0"/>
                <a:gd name="G2" fmla="+- 21600 0 0"/>
                <a:gd name="T0" fmla="*/ 0 w 35254"/>
                <a:gd name="T1" fmla="*/ 9831 h 21600"/>
                <a:gd name="T2" fmla="*/ 35254 w 35254"/>
                <a:gd name="T3" fmla="*/ 8458 h 21600"/>
                <a:gd name="T4" fmla="*/ 18112 w 35254"/>
                <a:gd name="T5" fmla="*/ 21600 h 21600"/>
              </a:gdLst>
              <a:ahLst/>
              <a:cxnLst>
                <a:cxn ang="0">
                  <a:pos x="T0" y="T1"/>
                </a:cxn>
                <a:cxn ang="0">
                  <a:pos x="T2" y="T3"/>
                </a:cxn>
                <a:cxn ang="0">
                  <a:pos x="T4" y="T5"/>
                </a:cxn>
              </a:cxnLst>
              <a:rect l="0" t="0" r="r" b="b"/>
              <a:pathLst>
                <a:path w="35254" h="21600" fill="none" extrusionOk="0">
                  <a:moveTo>
                    <a:pt x="-1" y="9830"/>
                  </a:moveTo>
                  <a:cubicBezTo>
                    <a:pt x="3984" y="3699"/>
                    <a:pt x="10799" y="-1"/>
                    <a:pt x="18112" y="0"/>
                  </a:cubicBezTo>
                  <a:cubicBezTo>
                    <a:pt x="24830" y="0"/>
                    <a:pt x="31166" y="3126"/>
                    <a:pt x="35253" y="8458"/>
                  </a:cubicBezTo>
                </a:path>
                <a:path w="35254" h="21600" stroke="0" extrusionOk="0">
                  <a:moveTo>
                    <a:pt x="-1" y="9830"/>
                  </a:moveTo>
                  <a:cubicBezTo>
                    <a:pt x="3984" y="3699"/>
                    <a:pt x="10799" y="-1"/>
                    <a:pt x="18112" y="0"/>
                  </a:cubicBezTo>
                  <a:cubicBezTo>
                    <a:pt x="24830" y="0"/>
                    <a:pt x="31166" y="3126"/>
                    <a:pt x="35253" y="8458"/>
                  </a:cubicBezTo>
                  <a:lnTo>
                    <a:pt x="18112"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MS PGothic" panose="020B0600070205080204" pitchFamily="34" charset="-128"/>
                <a:ea typeface="MS PGothic" panose="020B0600070205080204" pitchFamily="34" charset="-128"/>
              </a:endParaRPr>
            </a:p>
          </p:txBody>
        </p:sp>
        <p:sp>
          <p:nvSpPr>
            <p:cNvPr id="55" name="Text Box 21">
              <a:extLst>
                <a:ext uri="{FF2B5EF4-FFF2-40B4-BE49-F238E27FC236}">
                  <a16:creationId xmlns:a16="http://schemas.microsoft.com/office/drawing/2014/main" id="{86DAE19B-0D67-56D0-29AA-F1082B82EF7C}"/>
                </a:ext>
              </a:extLst>
            </p:cNvPr>
            <p:cNvSpPr txBox="1">
              <a:spLocks noGrp="1" noRot="1" noMove="1" noResize="1" noEditPoints="1" noAdjustHandles="1" noChangeArrowheads="1" noChangeShapeType="1"/>
            </p:cNvSpPr>
            <p:nvPr/>
          </p:nvSpPr>
          <p:spPr bwMode="auto">
            <a:xfrm>
              <a:off x="2983014" y="3115535"/>
              <a:ext cx="687878" cy="51744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a:defRPr/>
              </a:pPr>
              <a:r>
                <a:rPr lang="en-US" altLang="ja-JP" sz="4000" kern="0" dirty="0">
                  <a:solidFill>
                    <a:srgbClr val="FFFFFF"/>
                  </a:solidFill>
                  <a:latin typeface="MS PGothic" panose="020B0600070205080204" pitchFamily="34" charset="-128"/>
                  <a:ea typeface="MS PGothic" panose="020B0600070205080204" pitchFamily="34" charset="-128"/>
                </a:rPr>
                <a:t>θ</a:t>
              </a:r>
              <a:r>
                <a:rPr lang="en-US" altLang="ja-JP" sz="4000" kern="0" baseline="-25000" dirty="0">
                  <a:solidFill>
                    <a:srgbClr val="FFFFFF"/>
                  </a:solidFill>
                  <a:latin typeface="MS PGothic" panose="020B0600070205080204" pitchFamily="34" charset="-128"/>
                  <a:ea typeface="MS PGothic" panose="020B0600070205080204" pitchFamily="34" charset="-128"/>
                </a:rPr>
                <a:t>i</a:t>
              </a:r>
            </a:p>
          </p:txBody>
        </p:sp>
      </p:grpSp>
      <p:sp>
        <p:nvSpPr>
          <p:cNvPr id="43" name="Line 16">
            <a:extLst>
              <a:ext uri="{FF2B5EF4-FFF2-40B4-BE49-F238E27FC236}">
                <a16:creationId xmlns:a16="http://schemas.microsoft.com/office/drawing/2014/main" id="{2AEE0442-AC18-4FE4-574E-2F5D9B17FC53}"/>
              </a:ext>
            </a:extLst>
          </p:cNvPr>
          <p:cNvSpPr>
            <a:spLocks noGrp="1" noRot="1" noMove="1" noResize="1" noEditPoints="1" noAdjustHandles="1" noChangeArrowheads="1" noChangeShapeType="1"/>
          </p:cNvSpPr>
          <p:nvPr/>
        </p:nvSpPr>
        <p:spPr bwMode="auto">
          <a:xfrm>
            <a:off x="4630517" y="5490687"/>
            <a:ext cx="383319" cy="1421087"/>
          </a:xfrm>
          <a:prstGeom prst="line">
            <a:avLst/>
          </a:prstGeom>
          <a:noFill/>
          <a:ln w="38100">
            <a:solidFill>
              <a:srgbClr val="FF9900"/>
            </a:solidFill>
            <a:prstDash val="sysDot"/>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charset="0"/>
              <a:ea typeface="ＭＳ Ｐゴシック" charset="-128"/>
            </a:endParaRPr>
          </a:p>
        </p:txBody>
      </p:sp>
      <p:grpSp>
        <p:nvGrpSpPr>
          <p:cNvPr id="44" name="グループ化 43">
            <a:extLst>
              <a:ext uri="{FF2B5EF4-FFF2-40B4-BE49-F238E27FC236}">
                <a16:creationId xmlns:a16="http://schemas.microsoft.com/office/drawing/2014/main" id="{84DDCAE8-449D-A90D-37EE-D1B77A107220}"/>
              </a:ext>
            </a:extLst>
          </p:cNvPr>
          <p:cNvGrpSpPr>
            <a:grpSpLocks noGrp="1" noUngrp="1" noRot="1" noMove="1" noResize="1"/>
          </p:cNvGrpSpPr>
          <p:nvPr/>
        </p:nvGrpSpPr>
        <p:grpSpPr>
          <a:xfrm>
            <a:off x="4260223" y="6335936"/>
            <a:ext cx="900018" cy="936401"/>
            <a:chOff x="3162881" y="4535761"/>
            <a:chExt cx="657885" cy="684481"/>
          </a:xfrm>
        </p:grpSpPr>
        <p:sp>
          <p:nvSpPr>
            <p:cNvPr id="52" name="Arc 18">
              <a:extLst>
                <a:ext uri="{FF2B5EF4-FFF2-40B4-BE49-F238E27FC236}">
                  <a16:creationId xmlns:a16="http://schemas.microsoft.com/office/drawing/2014/main" id="{93B7B4E3-2366-744F-EB7C-5B721CE2720E}"/>
                </a:ext>
              </a:extLst>
            </p:cNvPr>
            <p:cNvSpPr>
              <a:spLocks noGrp="1" noRot="1" noMove="1" noResize="1" noEditPoints="1" noAdjustHandles="1" noChangeArrowheads="1" noChangeShapeType="1"/>
            </p:cNvSpPr>
            <p:nvPr/>
          </p:nvSpPr>
          <p:spPr bwMode="auto">
            <a:xfrm rot="10100015">
              <a:off x="3417045" y="4535761"/>
              <a:ext cx="144463" cy="144463"/>
            </a:xfrm>
            <a:custGeom>
              <a:avLst/>
              <a:gdLst>
                <a:gd name="G0" fmla="+- 10871 0 0"/>
                <a:gd name="G1" fmla="+- 21600 0 0"/>
                <a:gd name="G2" fmla="+- 21600 0 0"/>
                <a:gd name="T0" fmla="*/ 0 w 21755"/>
                <a:gd name="T1" fmla="*/ 2935 h 21600"/>
                <a:gd name="T2" fmla="*/ 21755 w 21755"/>
                <a:gd name="T3" fmla="*/ 2943 h 21600"/>
                <a:gd name="T4" fmla="*/ 10871 w 21755"/>
                <a:gd name="T5" fmla="*/ 21600 h 21600"/>
              </a:gdLst>
              <a:ahLst/>
              <a:cxnLst>
                <a:cxn ang="0">
                  <a:pos x="T0" y="T1"/>
                </a:cxn>
                <a:cxn ang="0">
                  <a:pos x="T2" y="T3"/>
                </a:cxn>
                <a:cxn ang="0">
                  <a:pos x="T4" y="T5"/>
                </a:cxn>
              </a:cxnLst>
              <a:rect l="0" t="0" r="r" b="b"/>
              <a:pathLst>
                <a:path w="21755" h="21600" fill="none" extrusionOk="0">
                  <a:moveTo>
                    <a:pt x="0" y="2935"/>
                  </a:moveTo>
                  <a:cubicBezTo>
                    <a:pt x="3300" y="1012"/>
                    <a:pt x="7051" y="-1"/>
                    <a:pt x="10871" y="0"/>
                  </a:cubicBezTo>
                  <a:cubicBezTo>
                    <a:pt x="14695" y="0"/>
                    <a:pt x="18451" y="1015"/>
                    <a:pt x="21755" y="2942"/>
                  </a:cubicBezTo>
                </a:path>
                <a:path w="21755" h="21600" stroke="0" extrusionOk="0">
                  <a:moveTo>
                    <a:pt x="0" y="2935"/>
                  </a:moveTo>
                  <a:cubicBezTo>
                    <a:pt x="3300" y="1012"/>
                    <a:pt x="7051" y="-1"/>
                    <a:pt x="10871" y="0"/>
                  </a:cubicBezTo>
                  <a:cubicBezTo>
                    <a:pt x="14695" y="0"/>
                    <a:pt x="18451" y="1015"/>
                    <a:pt x="21755" y="2942"/>
                  </a:cubicBezTo>
                  <a:lnTo>
                    <a:pt x="10871"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defRPr/>
              </a:pPr>
              <a:endParaRPr lang="ja-JP" altLang="en-US" sz="4000" kern="0">
                <a:solidFill>
                  <a:srgbClr val="FFFFFF"/>
                </a:solidFill>
                <a:latin typeface="MS PGothic" panose="020B0600070205080204" pitchFamily="34" charset="-128"/>
                <a:ea typeface="MS PGothic" panose="020B0600070205080204" pitchFamily="34" charset="-128"/>
              </a:endParaRPr>
            </a:p>
          </p:txBody>
        </p:sp>
        <p:sp>
          <p:nvSpPr>
            <p:cNvPr id="53" name="Text Box 22">
              <a:extLst>
                <a:ext uri="{FF2B5EF4-FFF2-40B4-BE49-F238E27FC236}">
                  <a16:creationId xmlns:a16="http://schemas.microsoft.com/office/drawing/2014/main" id="{09D4BA87-2949-C090-DDB5-665D5EB839C5}"/>
                </a:ext>
              </a:extLst>
            </p:cNvPr>
            <p:cNvSpPr txBox="1">
              <a:spLocks noGrp="1" noRot="1" noMove="1" noResize="1" noEditPoints="1" noAdjustHandles="1" noChangeArrowheads="1" noChangeShapeType="1"/>
            </p:cNvSpPr>
            <p:nvPr/>
          </p:nvSpPr>
          <p:spPr bwMode="auto">
            <a:xfrm>
              <a:off x="3162881" y="4702799"/>
              <a:ext cx="657885" cy="51744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a:defRPr/>
              </a:pPr>
              <a:r>
                <a:rPr lang="en-US" altLang="ja-JP" sz="4000" kern="0" dirty="0" err="1">
                  <a:solidFill>
                    <a:srgbClr val="FFFFFF"/>
                  </a:solidFill>
                  <a:latin typeface="MS PGothic" panose="020B0600070205080204" pitchFamily="34" charset="-128"/>
                  <a:ea typeface="MS PGothic" panose="020B0600070205080204" pitchFamily="34" charset="-128"/>
                </a:rPr>
                <a:t>θ</a:t>
              </a:r>
              <a:r>
                <a:rPr lang="en-US" altLang="ja-JP" sz="4000" kern="0" baseline="-25000" dirty="0" err="1">
                  <a:solidFill>
                    <a:srgbClr val="FFFFFF"/>
                  </a:solidFill>
                  <a:latin typeface="MS PGothic" panose="020B0600070205080204" pitchFamily="34" charset="-128"/>
                  <a:ea typeface="MS PGothic" panose="020B0600070205080204" pitchFamily="34" charset="-128"/>
                </a:rPr>
                <a:t>t</a:t>
              </a:r>
              <a:endParaRPr lang="en-US" altLang="ja-JP" sz="4000" kern="0" baseline="-25000" dirty="0">
                <a:solidFill>
                  <a:srgbClr val="FFFFFF"/>
                </a:solidFill>
                <a:latin typeface="MS PGothic" panose="020B0600070205080204" pitchFamily="34" charset="-128"/>
                <a:ea typeface="MS PGothic" panose="020B0600070205080204" pitchFamily="34" charset="-128"/>
              </a:endParaRPr>
            </a:p>
          </p:txBody>
        </p:sp>
      </p:grpSp>
      <p:sp>
        <p:nvSpPr>
          <p:cNvPr id="45" name="Text Box 88">
            <a:extLst>
              <a:ext uri="{FF2B5EF4-FFF2-40B4-BE49-F238E27FC236}">
                <a16:creationId xmlns:a16="http://schemas.microsoft.com/office/drawing/2014/main" id="{A929C666-B541-26F6-A08F-E4267E851A22}"/>
              </a:ext>
            </a:extLst>
          </p:cNvPr>
          <p:cNvSpPr txBox="1">
            <a:spLocks noGrp="1" noRot="1" noMove="1" noResize="1" noEditPoints="1" noAdjustHandles="1" noChangeArrowheads="1" noChangeShapeType="1"/>
          </p:cNvSpPr>
          <p:nvPr/>
        </p:nvSpPr>
        <p:spPr bwMode="auto">
          <a:xfrm>
            <a:off x="3835343" y="7420913"/>
            <a:ext cx="13345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屈折</a:t>
            </a:r>
          </a:p>
        </p:txBody>
      </p:sp>
      <p:sp>
        <p:nvSpPr>
          <p:cNvPr id="46" name="Text Box 89">
            <a:extLst>
              <a:ext uri="{FF2B5EF4-FFF2-40B4-BE49-F238E27FC236}">
                <a16:creationId xmlns:a16="http://schemas.microsoft.com/office/drawing/2014/main" id="{187129F2-C944-DE3F-C954-1C9AA41D72D4}"/>
              </a:ext>
            </a:extLst>
          </p:cNvPr>
          <p:cNvSpPr txBox="1">
            <a:spLocks noGrp="1" noRot="1" noMove="1" noResize="1" noEditPoints="1" noAdjustHandles="1" noChangeArrowheads="1" noChangeShapeType="1"/>
          </p:cNvSpPr>
          <p:nvPr/>
        </p:nvSpPr>
        <p:spPr bwMode="auto">
          <a:xfrm>
            <a:off x="6463005" y="7324902"/>
            <a:ext cx="10994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914400"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透過</a:t>
            </a:r>
          </a:p>
        </p:txBody>
      </p:sp>
      <p:sp>
        <p:nvSpPr>
          <p:cNvPr id="48" name="Text Box 27">
            <a:extLst>
              <a:ext uri="{FF2B5EF4-FFF2-40B4-BE49-F238E27FC236}">
                <a16:creationId xmlns:a16="http://schemas.microsoft.com/office/drawing/2014/main" id="{7911280C-F20A-DF0B-41BF-756E333B4B84}"/>
              </a:ext>
            </a:extLst>
          </p:cNvPr>
          <p:cNvSpPr txBox="1">
            <a:spLocks noGrp="1" noRot="1" noMove="1" noResize="1" noEditPoints="1" noAdjustHandles="1" noChangeArrowheads="1" noChangeShapeType="1"/>
          </p:cNvSpPr>
          <p:nvPr/>
        </p:nvSpPr>
        <p:spPr bwMode="auto">
          <a:xfrm>
            <a:off x="6206478" y="4449637"/>
            <a:ext cx="342373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媒質１   音速</a:t>
            </a:r>
            <a:r>
              <a:rPr lang="en-US" altLang="ja-JP" sz="3600" dirty="0">
                <a:latin typeface="MS PGothic" panose="020B0600070205080204" pitchFamily="34" charset="-128"/>
                <a:ea typeface="MS PGothic" panose="020B0600070205080204" pitchFamily="34" charset="-128"/>
              </a:rPr>
              <a:t> </a:t>
            </a:r>
            <a:r>
              <a:rPr lang="en-US" altLang="ja-JP" sz="3600" i="1" dirty="0">
                <a:latin typeface="MS PGothic" panose="020B0600070205080204" pitchFamily="34" charset="-128"/>
                <a:ea typeface="MS PGothic" panose="020B0600070205080204" pitchFamily="34" charset="-128"/>
              </a:rPr>
              <a:t>c</a:t>
            </a:r>
            <a:r>
              <a:rPr lang="en-US" altLang="ja-JP" sz="3600" baseline="-25000" dirty="0">
                <a:latin typeface="MS PGothic" panose="020B0600070205080204" pitchFamily="34" charset="-128"/>
                <a:ea typeface="MS PGothic" panose="020B0600070205080204" pitchFamily="34" charset="-128"/>
              </a:rPr>
              <a:t>1</a:t>
            </a:r>
            <a:endParaRPr lang="ja-JP" altLang="en-US" sz="3600" baseline="-25000">
              <a:latin typeface="MS PGothic" panose="020B0600070205080204" pitchFamily="34" charset="-128"/>
              <a:ea typeface="MS PGothic" panose="020B0600070205080204" pitchFamily="34" charset="-128"/>
            </a:endParaRPr>
          </a:p>
        </p:txBody>
      </p:sp>
      <p:sp>
        <p:nvSpPr>
          <p:cNvPr id="49" name="Text Box 57">
            <a:extLst>
              <a:ext uri="{FF2B5EF4-FFF2-40B4-BE49-F238E27FC236}">
                <a16:creationId xmlns:a16="http://schemas.microsoft.com/office/drawing/2014/main" id="{8CFEFC53-35A9-07AA-5D6D-905C5B6DB330}"/>
              </a:ext>
            </a:extLst>
          </p:cNvPr>
          <p:cNvSpPr txBox="1">
            <a:spLocks noGrp="1" noRot="1" noMove="1" noResize="1" noEditPoints="1" noAdjustHandles="1" noChangeArrowheads="1" noChangeShapeType="1"/>
          </p:cNvSpPr>
          <p:nvPr/>
        </p:nvSpPr>
        <p:spPr bwMode="auto">
          <a:xfrm>
            <a:off x="6192237" y="5736385"/>
            <a:ext cx="342373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fontAlgn="base">
              <a:spcBef>
                <a:spcPct val="0"/>
              </a:spcBef>
              <a:spcAft>
                <a:spcPct val="0"/>
              </a:spcAft>
              <a:defRPr sz="3200">
                <a:solidFill>
                  <a:srgbClr val="FFFFFF"/>
                </a:solidFill>
                <a:latin typeface="Arial" charset="0"/>
                <a:ea typeface="ＭＳ Ｐゴシック" charset="-128"/>
              </a:defRPr>
            </a:lvl1pPr>
          </a:lstStyle>
          <a:p>
            <a:r>
              <a:rPr lang="ja-JP" altLang="en-US" sz="3600">
                <a:latin typeface="MS PGothic" panose="020B0600070205080204" pitchFamily="34" charset="-128"/>
                <a:ea typeface="MS PGothic" panose="020B0600070205080204" pitchFamily="34" charset="-128"/>
              </a:rPr>
              <a:t>媒質２  音速</a:t>
            </a:r>
            <a:r>
              <a:rPr lang="en-US" altLang="ja-JP" sz="3600" dirty="0">
                <a:latin typeface="MS PGothic" panose="020B0600070205080204" pitchFamily="34" charset="-128"/>
                <a:ea typeface="MS PGothic" panose="020B0600070205080204" pitchFamily="34" charset="-128"/>
              </a:rPr>
              <a:t>  </a:t>
            </a:r>
            <a:r>
              <a:rPr lang="en-US" altLang="ja-JP" sz="3600" i="1" dirty="0">
                <a:latin typeface="MS PGothic" panose="020B0600070205080204" pitchFamily="34" charset="-128"/>
                <a:ea typeface="MS PGothic" panose="020B0600070205080204" pitchFamily="34" charset="-128"/>
              </a:rPr>
              <a:t>c</a:t>
            </a:r>
            <a:r>
              <a:rPr lang="en-US" altLang="ja-JP" sz="3600" baseline="-25000" dirty="0">
                <a:latin typeface="MS PGothic" panose="020B0600070205080204" pitchFamily="34" charset="-128"/>
                <a:ea typeface="MS PGothic" panose="020B0600070205080204" pitchFamily="34" charset="-128"/>
              </a:rPr>
              <a:t>2</a:t>
            </a:r>
            <a:r>
              <a:rPr lang="en-US" altLang="ja-JP" sz="3600" dirty="0">
                <a:latin typeface="MS PGothic" panose="020B0600070205080204" pitchFamily="34" charset="-128"/>
                <a:ea typeface="MS PGothic" panose="020B0600070205080204" pitchFamily="34" charset="-128"/>
              </a:rPr>
              <a:t> </a:t>
            </a:r>
          </a:p>
        </p:txBody>
      </p:sp>
      <p:sp>
        <p:nvSpPr>
          <p:cNvPr id="50" name="円/楕円 62">
            <a:extLst>
              <a:ext uri="{FF2B5EF4-FFF2-40B4-BE49-F238E27FC236}">
                <a16:creationId xmlns:a16="http://schemas.microsoft.com/office/drawing/2014/main" id="{0C15ED22-CEF0-2907-E0AD-B2622122DAFB}"/>
              </a:ext>
            </a:extLst>
          </p:cNvPr>
          <p:cNvSpPr>
            <a:spLocks noGrp="1" noRot="1" noMove="1" noResize="1" noEditPoints="1" noAdjustHandles="1" noChangeArrowheads="1" noChangeShapeType="1"/>
          </p:cNvSpPr>
          <p:nvPr/>
        </p:nvSpPr>
        <p:spPr>
          <a:xfrm>
            <a:off x="8885320" y="4517773"/>
            <a:ext cx="689572" cy="689572"/>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51" name="円/楕円 64">
            <a:extLst>
              <a:ext uri="{FF2B5EF4-FFF2-40B4-BE49-F238E27FC236}">
                <a16:creationId xmlns:a16="http://schemas.microsoft.com/office/drawing/2014/main" id="{89476AE5-B146-5FFB-8A6F-4928F0AEB788}"/>
              </a:ext>
            </a:extLst>
          </p:cNvPr>
          <p:cNvSpPr>
            <a:spLocks noGrp="1" noRot="1" noMove="1" noResize="1" noEditPoints="1" noAdjustHandles="1" noChangeArrowheads="1" noChangeShapeType="1"/>
          </p:cNvSpPr>
          <p:nvPr/>
        </p:nvSpPr>
        <p:spPr>
          <a:xfrm>
            <a:off x="8864055" y="5822801"/>
            <a:ext cx="689572" cy="689572"/>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Noto Sans" panose="020B0502040504020204" pitchFamily="34" charset="0"/>
              <a:ea typeface="ＭＳ Ｐゴシック" panose="020B0600070205080204" pitchFamily="50" charset="-128"/>
            </a:endParaRPr>
          </a:p>
        </p:txBody>
      </p:sp>
      <p:sp>
        <p:nvSpPr>
          <p:cNvPr id="56" name="Text Box 91">
            <a:extLst>
              <a:ext uri="{FF2B5EF4-FFF2-40B4-BE49-F238E27FC236}">
                <a16:creationId xmlns:a16="http://schemas.microsoft.com/office/drawing/2014/main" id="{11705F7F-4806-B41E-EFCD-A80433C18CAF}"/>
              </a:ext>
            </a:extLst>
          </p:cNvPr>
          <p:cNvSpPr txBox="1">
            <a:spLocks noGrp="1" noRot="1" noMove="1" noResize="1" noEditPoints="1" noAdjustHandles="1" noChangeArrowheads="1" noChangeShapeType="1"/>
          </p:cNvSpPr>
          <p:nvPr/>
        </p:nvSpPr>
        <p:spPr bwMode="auto">
          <a:xfrm>
            <a:off x="1891817" y="3276887"/>
            <a:ext cx="1308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Bef>
                <a:spcPct val="0"/>
              </a:spcBef>
              <a:spcAft>
                <a:spcPct val="0"/>
              </a:spcAft>
            </a:pPr>
            <a:r>
              <a:rPr kumimoji="1" lang="ja-JP" altLang="en-US" sz="3600">
                <a:solidFill>
                  <a:srgbClr val="FFFFFF"/>
                </a:solidFill>
                <a:latin typeface="MS PGothic" panose="020B0600070205080204" pitchFamily="34" charset="-128"/>
                <a:ea typeface="MS PGothic" panose="020B0600070205080204" pitchFamily="34" charset="-128"/>
              </a:rPr>
              <a:t>入射</a:t>
            </a:r>
          </a:p>
        </p:txBody>
      </p:sp>
      <p:sp>
        <p:nvSpPr>
          <p:cNvPr id="57" name="正方形/長方形 56">
            <a:extLst>
              <a:ext uri="{FF2B5EF4-FFF2-40B4-BE49-F238E27FC236}">
                <a16:creationId xmlns:a16="http://schemas.microsoft.com/office/drawing/2014/main" id="{62C7E0AA-BFD4-EA81-676F-33810DE63D6D}"/>
              </a:ext>
            </a:extLst>
          </p:cNvPr>
          <p:cNvSpPr>
            <a:spLocks noGrp="1" noRot="1" noMove="1" noResize="1" noEditPoints="1" noAdjustHandles="1" noChangeArrowheads="1" noChangeShapeType="1"/>
          </p:cNvSpPr>
          <p:nvPr/>
        </p:nvSpPr>
        <p:spPr>
          <a:xfrm>
            <a:off x="10614082" y="5843751"/>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58" name="正方形/長方形 57">
            <a:extLst>
              <a:ext uri="{FF2B5EF4-FFF2-40B4-BE49-F238E27FC236}">
                <a16:creationId xmlns:a16="http://schemas.microsoft.com/office/drawing/2014/main" id="{B3E38D1C-EE9B-3A02-0B56-0CA92C14F8C8}"/>
              </a:ext>
            </a:extLst>
          </p:cNvPr>
          <p:cNvSpPr>
            <a:spLocks noGrp="1" noRot="1" noMove="1" noResize="1" noEditPoints="1" noAdjustHandles="1" noChangeArrowheads="1" noChangeShapeType="1"/>
          </p:cNvSpPr>
          <p:nvPr/>
        </p:nvSpPr>
        <p:spPr>
          <a:xfrm>
            <a:off x="10593762" y="3247405"/>
            <a:ext cx="6282176" cy="2080713"/>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59" name="テキスト ボックス 58">
            <a:extLst>
              <a:ext uri="{FF2B5EF4-FFF2-40B4-BE49-F238E27FC236}">
                <a16:creationId xmlns:a16="http://schemas.microsoft.com/office/drawing/2014/main" id="{EB1F35FD-27C4-EB73-1221-E4146B209138}"/>
              </a:ext>
            </a:extLst>
          </p:cNvPr>
          <p:cNvSpPr txBox="1">
            <a:spLocks noGrp="1" noRot="1" noMove="1" noResize="1" noEditPoints="1" noAdjustHandles="1" noChangeArrowheads="1" noChangeShapeType="1"/>
          </p:cNvSpPr>
          <p:nvPr/>
        </p:nvSpPr>
        <p:spPr>
          <a:xfrm>
            <a:off x="11402652" y="3681758"/>
            <a:ext cx="5238007"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異なる媒質の境界面で</a:t>
            </a:r>
            <a:endParaRPr lang="en-US" altLang="ja-JP" sz="3600" dirty="0">
              <a:latin typeface="MS PGothic" panose="020B0600070205080204" pitchFamily="34" charset="-128"/>
              <a:ea typeface="MS PGothic" panose="020B0600070205080204" pitchFamily="34" charset="-128"/>
            </a:endParaRPr>
          </a:p>
          <a:p>
            <a:r>
              <a:rPr lang="ja-JP" altLang="en-US" sz="3600">
                <a:latin typeface="MS PGothic" panose="020B0600070205080204" pitchFamily="34" charset="-128"/>
                <a:ea typeface="MS PGothic" panose="020B0600070205080204" pitchFamily="34" charset="-128"/>
              </a:rPr>
              <a:t>音は反射、屈折する</a:t>
            </a:r>
            <a:endParaRPr lang="en-US" altLang="ja-JP" sz="3600" dirty="0">
              <a:latin typeface="MS PGothic" panose="020B0600070205080204" pitchFamily="34" charset="-128"/>
              <a:ea typeface="MS PGothic" panose="020B0600070205080204" pitchFamily="34" charset="-128"/>
            </a:endParaRPr>
          </a:p>
        </p:txBody>
      </p:sp>
      <p:sp>
        <p:nvSpPr>
          <p:cNvPr id="60" name="六角形 59">
            <a:extLst>
              <a:ext uri="{FF2B5EF4-FFF2-40B4-BE49-F238E27FC236}">
                <a16:creationId xmlns:a16="http://schemas.microsoft.com/office/drawing/2014/main" id="{65BDE163-C285-7F60-F464-597AB14E55B4}"/>
              </a:ext>
            </a:extLst>
          </p:cNvPr>
          <p:cNvSpPr>
            <a:spLocks noGrp="1" noRot="1" noMove="1" noResize="1" noEditPoints="1" noAdjustHandles="1" noChangeArrowheads="1" noChangeShapeType="1"/>
          </p:cNvSpPr>
          <p:nvPr/>
        </p:nvSpPr>
        <p:spPr>
          <a:xfrm rot="5400000">
            <a:off x="10895158" y="383386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1" name="テキスト ボックス 60">
            <a:extLst>
              <a:ext uri="{FF2B5EF4-FFF2-40B4-BE49-F238E27FC236}">
                <a16:creationId xmlns:a16="http://schemas.microsoft.com/office/drawing/2014/main" id="{F19ABA6E-F9AC-C270-F227-13E255DF9BCB}"/>
              </a:ext>
            </a:extLst>
          </p:cNvPr>
          <p:cNvSpPr txBox="1">
            <a:spLocks noGrp="1" noRot="1" noMove="1" noResize="1" noEditPoints="1" noAdjustHandles="1" noChangeArrowheads="1" noChangeShapeType="1"/>
          </p:cNvSpPr>
          <p:nvPr/>
        </p:nvSpPr>
        <p:spPr>
          <a:xfrm>
            <a:off x="11422972" y="6263931"/>
            <a:ext cx="5473286" cy="1241302"/>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超音波検査では音の</a:t>
            </a:r>
            <a:r>
              <a:rPr lang="ja-JP" altLang="en-US" sz="3600">
                <a:solidFill>
                  <a:srgbClr val="BE4B48"/>
                </a:solidFill>
                <a:latin typeface="MS PGothic" panose="020B0600070205080204" pitchFamily="34" charset="-128"/>
                <a:ea typeface="MS PGothic" panose="020B0600070205080204" pitchFamily="34" charset="-128"/>
              </a:rPr>
              <a:t>反射の強さと位置</a:t>
            </a:r>
            <a:r>
              <a:rPr lang="ja-JP" altLang="en-US" sz="3600">
                <a:latin typeface="MS PGothic" panose="020B0600070205080204" pitchFamily="34" charset="-128"/>
                <a:ea typeface="MS PGothic" panose="020B0600070205080204" pitchFamily="34" charset="-128"/>
              </a:rPr>
              <a:t>を画像化する</a:t>
            </a:r>
          </a:p>
        </p:txBody>
      </p:sp>
      <p:sp>
        <p:nvSpPr>
          <p:cNvPr id="62" name="六角形 61">
            <a:extLst>
              <a:ext uri="{FF2B5EF4-FFF2-40B4-BE49-F238E27FC236}">
                <a16:creationId xmlns:a16="http://schemas.microsoft.com/office/drawing/2014/main" id="{141B3609-9592-1FB2-6F44-43EAE6A511C2}"/>
              </a:ext>
            </a:extLst>
          </p:cNvPr>
          <p:cNvSpPr>
            <a:spLocks noGrp="1" noRot="1" noMove="1" noResize="1" noEditPoints="1" noAdjustHandles="1" noChangeArrowheads="1" noChangeShapeType="1"/>
          </p:cNvSpPr>
          <p:nvPr/>
        </p:nvSpPr>
        <p:spPr>
          <a:xfrm rot="5400000">
            <a:off x="10915478" y="6416040"/>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125241169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par>
                                <p:cTn id="35" presetID="10" presetClass="exit" presetSubtype="0" fill="hold" grpId="1" nodeType="withEffect">
                                  <p:stCondLst>
                                    <p:cond delay="1000"/>
                                  </p:stCondLst>
                                  <p:childTnLst>
                                    <p:animEffect transition="out" filter="fade">
                                      <p:cBhvr>
                                        <p:cTn id="36" dur="500"/>
                                        <p:tgtEl>
                                          <p:spTgt spid="37"/>
                                        </p:tgtEl>
                                      </p:cBhvr>
                                    </p:animEffect>
                                    <p:set>
                                      <p:cBhvr>
                                        <p:cTn id="37" dur="1" fill="hold">
                                          <p:stCondLst>
                                            <p:cond delay="499"/>
                                          </p:stCondLst>
                                        </p:cTn>
                                        <p:tgtEl>
                                          <p:spTgt spid="37"/>
                                        </p:tgtEl>
                                        <p:attrNameLst>
                                          <p:attrName>style.visibility</p:attrName>
                                        </p:attrNameLst>
                                      </p:cBhvr>
                                      <p:to>
                                        <p:strVal val="hidden"/>
                                      </p:to>
                                    </p:set>
                                  </p:childTnLst>
                                </p:cTn>
                              </p:par>
                              <p:par>
                                <p:cTn id="38" presetID="10" presetClass="exit" presetSubtype="0" fill="hold" grpId="1" nodeType="withEffect">
                                  <p:stCondLst>
                                    <p:cond delay="100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par>
                                <p:cTn id="41" presetID="10" presetClass="entr" presetSubtype="0" fill="hold" grpId="0" nodeType="withEffect">
                                  <p:stCondLst>
                                    <p:cond delay="150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nodeType="withEffect">
                                  <p:stCondLst>
                                    <p:cond delay="300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nodeType="withEffect">
                                  <p:stCondLst>
                                    <p:cond delay="30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animBg="1"/>
      <p:bldP spid="37" grpId="1" animBg="1"/>
      <p:bldP spid="38" grpId="0" animBg="1"/>
      <p:bldP spid="40" grpId="0" animBg="1"/>
      <p:bldP spid="41" grpId="0" animBg="1"/>
      <p:bldP spid="43" grpId="0" animBg="1"/>
      <p:bldP spid="45" grpId="0"/>
      <p:bldP spid="46" grpId="0"/>
      <p:bldP spid="50" grpId="0" animBg="1"/>
      <p:bldP spid="51" grpId="0" animBg="1"/>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489AD-DCD1-696C-38B4-D6424DB73174}"/>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0989B8E6-79B4-F5AE-79A0-82722BC3BCC9}"/>
              </a:ext>
            </a:extLst>
          </p:cNvPr>
          <p:cNvSpPr>
            <a:spLocks noGrp="1" noRot="1" noMove="1" noResize="1" noEditPoints="1" noAdjustHandles="1" noChangeArrowheads="1" noChangeShapeType="1"/>
          </p:cNvSpPr>
          <p:nvPr/>
        </p:nvSpPr>
        <p:spPr>
          <a:xfrm>
            <a:off x="891291" y="1605280"/>
            <a:ext cx="16199697" cy="794820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正方形/長方形 7">
            <a:extLst>
              <a:ext uri="{FF2B5EF4-FFF2-40B4-BE49-F238E27FC236}">
                <a16:creationId xmlns:a16="http://schemas.microsoft.com/office/drawing/2014/main" id="{5E1BC917-A4B5-83F9-BDB3-C7E5F9C70F26}"/>
              </a:ext>
            </a:extLst>
          </p:cNvPr>
          <p:cNvSpPr>
            <a:spLocks noGrp="1" noRot="1" noMove="1" noResize="1" noEditPoints="1" noAdjustHandles="1" noChangeArrowheads="1" noChangeShapeType="1"/>
          </p:cNvSpPr>
          <p:nvPr/>
        </p:nvSpPr>
        <p:spPr>
          <a:xfrm>
            <a:off x="10912718" y="5700424"/>
            <a:ext cx="5409159" cy="2732376"/>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endParaRPr>
          </a:p>
        </p:txBody>
      </p:sp>
      <p:sp>
        <p:nvSpPr>
          <p:cNvPr id="7" name="テキスト ボックス 6">
            <a:extLst>
              <a:ext uri="{FF2B5EF4-FFF2-40B4-BE49-F238E27FC236}">
                <a16:creationId xmlns:a16="http://schemas.microsoft.com/office/drawing/2014/main" id="{387532AE-73B1-F3F7-0A41-112008F1FC92}"/>
              </a:ext>
            </a:extLst>
          </p:cNvPr>
          <p:cNvSpPr txBox="1">
            <a:spLocks noGrp="1" noRot="1" noMove="1" noResize="1" noEditPoints="1" noAdjustHandles="1" noChangeArrowheads="1" noChangeShapeType="1"/>
          </p:cNvSpPr>
          <p:nvPr/>
        </p:nvSpPr>
        <p:spPr>
          <a:xfrm>
            <a:off x="1050614" y="5508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音の反射と透過</a:t>
            </a:r>
          </a:p>
        </p:txBody>
      </p:sp>
      <p:sp>
        <p:nvSpPr>
          <p:cNvPr id="9" name="Rectangle 7">
            <a:extLst>
              <a:ext uri="{FF2B5EF4-FFF2-40B4-BE49-F238E27FC236}">
                <a16:creationId xmlns:a16="http://schemas.microsoft.com/office/drawing/2014/main" id="{B36CD935-BB73-1AE1-9FD6-6B071598400D}"/>
              </a:ext>
            </a:extLst>
          </p:cNvPr>
          <p:cNvSpPr>
            <a:spLocks noGrp="1" noRot="1" noMove="1" noResize="1" noEditPoints="1" noAdjustHandles="1" noChangeArrowheads="1" noChangeShapeType="1"/>
          </p:cNvSpPr>
          <p:nvPr/>
        </p:nvSpPr>
        <p:spPr bwMode="auto">
          <a:xfrm>
            <a:off x="1752852" y="2144254"/>
            <a:ext cx="8198305" cy="3667640"/>
          </a:xfrm>
          <a:prstGeom prst="rect">
            <a:avLst/>
          </a:prstGeom>
          <a:solidFill>
            <a:schemeClr val="accent2">
              <a:lumMod val="60000"/>
              <a:lumOff val="40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highlight>
                <a:srgbClr val="FFFF00"/>
              </a:highlight>
              <a:latin typeface="Noto Sans JP" panose="020B0200000000000000" pitchFamily="50" charset="-128"/>
              <a:ea typeface="Noto Sans JP" panose="020B0200000000000000" pitchFamily="50" charset="-128"/>
            </a:endParaRPr>
          </a:p>
        </p:txBody>
      </p:sp>
      <p:sp>
        <p:nvSpPr>
          <p:cNvPr id="10" name="Text Box 20">
            <a:extLst>
              <a:ext uri="{FF2B5EF4-FFF2-40B4-BE49-F238E27FC236}">
                <a16:creationId xmlns:a16="http://schemas.microsoft.com/office/drawing/2014/main" id="{ABF09930-10E4-B255-AFBB-586CD1577ADF}"/>
              </a:ext>
            </a:extLst>
          </p:cNvPr>
          <p:cNvSpPr txBox="1">
            <a:spLocks noGrp="1" noRot="1" noMove="1" noResize="1" noEditPoints="1" noAdjustHandles="1" noChangeArrowheads="1" noChangeShapeType="1"/>
          </p:cNvSpPr>
          <p:nvPr/>
        </p:nvSpPr>
        <p:spPr bwMode="auto">
          <a:xfrm>
            <a:off x="4464486" y="2927560"/>
            <a:ext cx="22213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密度：</a:t>
            </a:r>
            <a:r>
              <a:rPr lang="en-US" altLang="ja-JP" sz="2400" b="1" dirty="0">
                <a:solidFill>
                  <a:schemeClr val="bg1"/>
                </a:solidFill>
                <a:latin typeface="MS PGothic" panose="020B0600070205080204" pitchFamily="34" charset="-128"/>
                <a:ea typeface="MS PGothic" panose="020B0600070205080204" pitchFamily="34" charset="-128"/>
              </a:rPr>
              <a:t>1 </a:t>
            </a:r>
            <a:r>
              <a:rPr lang="en" altLang="ja-JP" sz="2400" b="0" i="0" u="none" strike="noStrike" dirty="0">
                <a:solidFill>
                  <a:schemeClr val="bg1"/>
                </a:solidFill>
                <a:effectLst/>
                <a:latin typeface="MS PGothic" panose="020B0600070205080204" pitchFamily="34" charset="-128"/>
                <a:ea typeface="MS PGothic" panose="020B0600070205080204" pitchFamily="34" charset="-128"/>
              </a:rPr>
              <a:t>g/cm</a:t>
            </a:r>
            <a:r>
              <a:rPr lang="en" altLang="ja-JP" sz="2400" b="0" i="0" u="none" strike="noStrike" baseline="30000" dirty="0">
                <a:solidFill>
                  <a:schemeClr val="bg1"/>
                </a:solidFill>
                <a:effectLst/>
                <a:latin typeface="MS PGothic" panose="020B0600070205080204" pitchFamily="34" charset="-128"/>
                <a:ea typeface="MS PGothic" panose="020B0600070205080204" pitchFamily="34" charset="-128"/>
              </a:rPr>
              <a:t>3</a:t>
            </a:r>
            <a:endParaRPr lang="en-US" altLang="ja-JP" sz="2400" b="1" baseline="30000" dirty="0">
              <a:solidFill>
                <a:schemeClr val="bg1"/>
              </a:solidFill>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音速：</a:t>
            </a:r>
            <a:r>
              <a:rPr lang="en-US" altLang="ja-JP" sz="2400" b="1" dirty="0">
                <a:solidFill>
                  <a:schemeClr val="bg1"/>
                </a:solidFill>
                <a:latin typeface="MS PGothic" panose="020B0600070205080204" pitchFamily="34" charset="-128"/>
                <a:ea typeface="MS PGothic" panose="020B0600070205080204" pitchFamily="34" charset="-128"/>
              </a:rPr>
              <a:t>1520 m/s</a:t>
            </a:r>
          </a:p>
        </p:txBody>
      </p:sp>
      <p:sp>
        <p:nvSpPr>
          <p:cNvPr id="11" name="Rectangle 6">
            <a:extLst>
              <a:ext uri="{FF2B5EF4-FFF2-40B4-BE49-F238E27FC236}">
                <a16:creationId xmlns:a16="http://schemas.microsoft.com/office/drawing/2014/main" id="{9DC92F4D-88B9-8FED-B41E-31E6283C10C5}"/>
              </a:ext>
            </a:extLst>
          </p:cNvPr>
          <p:cNvSpPr>
            <a:spLocks noGrp="1" noRot="1" noMove="1" noResize="1" noEditPoints="1" noAdjustHandles="1" noChangeArrowheads="1" noChangeShapeType="1"/>
          </p:cNvSpPr>
          <p:nvPr/>
        </p:nvSpPr>
        <p:spPr bwMode="auto">
          <a:xfrm>
            <a:off x="1745236" y="5651128"/>
            <a:ext cx="4098570" cy="3371286"/>
          </a:xfrm>
          <a:prstGeom prst="rect">
            <a:avLst/>
          </a:prstGeom>
          <a:solidFill>
            <a:schemeClr val="accent2">
              <a:lumMod val="75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3" name="Rectangle 8">
            <a:extLst>
              <a:ext uri="{FF2B5EF4-FFF2-40B4-BE49-F238E27FC236}">
                <a16:creationId xmlns:a16="http://schemas.microsoft.com/office/drawing/2014/main" id="{61DAFCFD-30D3-9889-D432-24ED55A3AA2D}"/>
              </a:ext>
            </a:extLst>
          </p:cNvPr>
          <p:cNvSpPr>
            <a:spLocks noGrp="1" noRot="1" noMove="1" noResize="1" noEditPoints="1" noAdjustHandles="1" noChangeArrowheads="1" noChangeShapeType="1"/>
          </p:cNvSpPr>
          <p:nvPr/>
        </p:nvSpPr>
        <p:spPr bwMode="auto">
          <a:xfrm>
            <a:off x="5477409" y="5651128"/>
            <a:ext cx="4475083" cy="3361205"/>
          </a:xfrm>
          <a:prstGeom prst="rect">
            <a:avLst/>
          </a:prstGeom>
          <a:solidFill>
            <a:schemeClr val="tx2">
              <a:lumMod val="20000"/>
              <a:lumOff val="80000"/>
            </a:schemeClr>
          </a:solidFill>
          <a:ln w="9525">
            <a:noFill/>
            <a:miter lim="800000"/>
            <a:headEnd/>
            <a:tailEnd/>
          </a:ln>
        </p:spPr>
        <p:txBody>
          <a:bodyPr wrap="none" anchor="ct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4" name="Text Box 21">
            <a:extLst>
              <a:ext uri="{FF2B5EF4-FFF2-40B4-BE49-F238E27FC236}">
                <a16:creationId xmlns:a16="http://schemas.microsoft.com/office/drawing/2014/main" id="{898A0340-9613-B81E-BF59-197A84CD540B}"/>
              </a:ext>
            </a:extLst>
          </p:cNvPr>
          <p:cNvSpPr txBox="1">
            <a:spLocks noGrp="1" noRot="1" noMove="1" noResize="1" noEditPoints="1" noAdjustHandles="1" noChangeArrowheads="1" noChangeShapeType="1"/>
          </p:cNvSpPr>
          <p:nvPr/>
        </p:nvSpPr>
        <p:spPr bwMode="auto">
          <a:xfrm>
            <a:off x="1977532" y="6118251"/>
            <a:ext cx="27006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密度：</a:t>
            </a:r>
            <a:r>
              <a:rPr lang="en-US" altLang="ja-JP" sz="2400" dirty="0">
                <a:solidFill>
                  <a:schemeClr val="bg1"/>
                </a:solidFill>
                <a:latin typeface="MS PGothic" panose="020B0600070205080204" pitchFamily="34" charset="-128"/>
                <a:ea typeface="MS PGothic" panose="020B0600070205080204" pitchFamily="34" charset="-128"/>
              </a:rPr>
              <a:t>1 </a:t>
            </a:r>
            <a:r>
              <a:rPr lang="en" altLang="ja-JP" sz="2400" b="0" i="0" u="none" strike="noStrike" dirty="0">
                <a:solidFill>
                  <a:schemeClr val="bg1"/>
                </a:solidFill>
                <a:effectLst/>
                <a:latin typeface="MS PGothic" panose="020B0600070205080204" pitchFamily="34" charset="-128"/>
                <a:ea typeface="MS PGothic" panose="020B0600070205080204" pitchFamily="34" charset="-128"/>
              </a:rPr>
              <a:t>g/cm</a:t>
            </a:r>
            <a:r>
              <a:rPr lang="en" altLang="ja-JP" sz="2400" b="0" i="0" u="none" strike="noStrike" baseline="30000" dirty="0">
                <a:solidFill>
                  <a:schemeClr val="bg1"/>
                </a:solidFill>
                <a:effectLst/>
                <a:latin typeface="MS PGothic" panose="020B0600070205080204" pitchFamily="34" charset="-128"/>
                <a:ea typeface="MS PGothic" panose="020B0600070205080204" pitchFamily="34" charset="-128"/>
              </a:rPr>
              <a:t>3</a:t>
            </a:r>
            <a:endParaRPr lang="en-US" altLang="ja-JP" sz="2400" baseline="30000" dirty="0">
              <a:solidFill>
                <a:schemeClr val="bg1"/>
              </a:solidFill>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solidFill>
                  <a:schemeClr val="bg1"/>
                </a:solidFill>
                <a:latin typeface="MS PGothic" panose="020B0600070205080204" pitchFamily="34" charset="-128"/>
                <a:ea typeface="MS PGothic" panose="020B0600070205080204" pitchFamily="34" charset="-128"/>
              </a:rPr>
              <a:t>音速：</a:t>
            </a:r>
            <a:r>
              <a:rPr lang="en-US" altLang="ja-JP" sz="2400" dirty="0">
                <a:solidFill>
                  <a:schemeClr val="bg1"/>
                </a:solidFill>
                <a:latin typeface="MS PGothic" panose="020B0600070205080204" pitchFamily="34" charset="-128"/>
                <a:ea typeface="MS PGothic" panose="020B0600070205080204" pitchFamily="34" charset="-128"/>
              </a:rPr>
              <a:t>1550 m/s</a:t>
            </a:r>
          </a:p>
        </p:txBody>
      </p:sp>
      <p:sp>
        <p:nvSpPr>
          <p:cNvPr id="15" name="Text Box 22">
            <a:extLst>
              <a:ext uri="{FF2B5EF4-FFF2-40B4-BE49-F238E27FC236}">
                <a16:creationId xmlns:a16="http://schemas.microsoft.com/office/drawing/2014/main" id="{639FDBDD-08C0-17F8-A944-1CE3C4215EAB}"/>
              </a:ext>
            </a:extLst>
          </p:cNvPr>
          <p:cNvSpPr txBox="1">
            <a:spLocks noGrp="1" noRot="1" noMove="1" noResize="1" noEditPoints="1" noAdjustHandles="1" noChangeArrowheads="1" noChangeShapeType="1"/>
          </p:cNvSpPr>
          <p:nvPr/>
        </p:nvSpPr>
        <p:spPr bwMode="auto">
          <a:xfrm>
            <a:off x="7068552" y="6118251"/>
            <a:ext cx="34937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a:ln w="0">
                  <a:solidFill>
                    <a:sysClr val="windowText" lastClr="000000"/>
                  </a:solidFill>
                </a:ln>
                <a:latin typeface="MS PGothic" panose="020B0600070205080204" pitchFamily="34" charset="-128"/>
                <a:ea typeface="MS PGothic" panose="020B0600070205080204" pitchFamily="34" charset="-128"/>
              </a:rPr>
              <a:t>密度：</a:t>
            </a:r>
            <a:r>
              <a:rPr lang="en-US" altLang="ja-JP" sz="2400" dirty="0">
                <a:ln w="0">
                  <a:solidFill>
                    <a:sysClr val="windowText" lastClr="000000"/>
                  </a:solidFill>
                </a:ln>
                <a:latin typeface="MS PGothic" panose="020B0600070205080204" pitchFamily="34" charset="-128"/>
                <a:ea typeface="MS PGothic" panose="020B0600070205080204" pitchFamily="34" charset="-128"/>
              </a:rPr>
              <a:t>0.001 </a:t>
            </a:r>
            <a:r>
              <a:rPr lang="en" altLang="ja-JP" sz="2400" b="0" i="0" u="none" strike="noStrike" dirty="0">
                <a:effectLst/>
                <a:latin typeface="MS PGothic" panose="020B0600070205080204" pitchFamily="34" charset="-128"/>
                <a:ea typeface="MS PGothic" panose="020B0600070205080204" pitchFamily="34" charset="-128"/>
              </a:rPr>
              <a:t>g/cm</a:t>
            </a:r>
            <a:r>
              <a:rPr lang="en" altLang="ja-JP" sz="2400" b="0" i="0" u="none" strike="noStrike" baseline="30000" dirty="0">
                <a:effectLst/>
                <a:latin typeface="MS PGothic" panose="020B0600070205080204" pitchFamily="34" charset="-128"/>
                <a:ea typeface="MS PGothic" panose="020B0600070205080204" pitchFamily="34" charset="-128"/>
              </a:rPr>
              <a:t>3</a:t>
            </a:r>
            <a:endParaRPr lang="en-US" altLang="ja-JP" sz="2400" baseline="30000" dirty="0">
              <a:ln w="0">
                <a:solidFill>
                  <a:sysClr val="windowText" lastClr="000000"/>
                </a:solidFill>
              </a:ln>
              <a:latin typeface="MS PGothic" panose="020B0600070205080204" pitchFamily="34" charset="-128"/>
              <a:ea typeface="MS PGothic" panose="020B0600070205080204" pitchFamily="34" charset="-128"/>
            </a:endParaRPr>
          </a:p>
          <a:p>
            <a:pPr defTabSz="914400" eaLnBrk="1" fontAlgn="base" hangingPunct="1">
              <a:spcBef>
                <a:spcPct val="0"/>
              </a:spcBef>
              <a:spcAft>
                <a:spcPct val="0"/>
              </a:spcAft>
            </a:pPr>
            <a:r>
              <a:rPr lang="ja-JP" altLang="en-US" sz="2400">
                <a:ln w="0">
                  <a:solidFill>
                    <a:sysClr val="windowText" lastClr="000000"/>
                  </a:solidFill>
                </a:ln>
                <a:latin typeface="MS PGothic" panose="020B0600070205080204" pitchFamily="34" charset="-128"/>
                <a:ea typeface="MS PGothic" panose="020B0600070205080204" pitchFamily="34" charset="-128"/>
              </a:rPr>
              <a:t>音速：</a:t>
            </a:r>
            <a:r>
              <a:rPr lang="en-US" altLang="ja-JP" sz="2400" dirty="0">
                <a:ln w="0">
                  <a:solidFill>
                    <a:sysClr val="windowText" lastClr="000000"/>
                  </a:solidFill>
                </a:ln>
                <a:latin typeface="MS PGothic" panose="020B0600070205080204" pitchFamily="34" charset="-128"/>
                <a:ea typeface="MS PGothic" panose="020B0600070205080204" pitchFamily="34" charset="-128"/>
              </a:rPr>
              <a:t>350 m/s</a:t>
            </a:r>
          </a:p>
        </p:txBody>
      </p:sp>
      <p:grpSp>
        <p:nvGrpSpPr>
          <p:cNvPr id="16" name="グループ化 15">
            <a:extLst>
              <a:ext uri="{FF2B5EF4-FFF2-40B4-BE49-F238E27FC236}">
                <a16:creationId xmlns:a16="http://schemas.microsoft.com/office/drawing/2014/main" id="{A12B0B5C-86A4-27F7-A10D-FDE8E935A4AE}"/>
              </a:ext>
            </a:extLst>
          </p:cNvPr>
          <p:cNvGrpSpPr>
            <a:grpSpLocks noGrp="1" noUngrp="1" noRot="1" noMove="1" noResize="1"/>
          </p:cNvGrpSpPr>
          <p:nvPr/>
        </p:nvGrpSpPr>
        <p:grpSpPr>
          <a:xfrm>
            <a:off x="6725939" y="2144255"/>
            <a:ext cx="231673" cy="6487474"/>
            <a:chOff x="5727001" y="1608471"/>
            <a:chExt cx="186350" cy="3216468"/>
          </a:xfrm>
        </p:grpSpPr>
        <p:sp>
          <p:nvSpPr>
            <p:cNvPr id="17" name="Line 4">
              <a:extLst>
                <a:ext uri="{FF2B5EF4-FFF2-40B4-BE49-F238E27FC236}">
                  <a16:creationId xmlns:a16="http://schemas.microsoft.com/office/drawing/2014/main" id="{BA4ECCF4-CC42-6CE9-DE3F-C23506B1DCA0}"/>
                </a:ext>
              </a:extLst>
            </p:cNvPr>
            <p:cNvSpPr>
              <a:spLocks noGrp="1" noRot="1" noMove="1" noResize="1" noEditPoints="1" noAdjustHandles="1" noChangeArrowheads="1" noChangeShapeType="1"/>
            </p:cNvSpPr>
            <p:nvPr/>
          </p:nvSpPr>
          <p:spPr bwMode="auto">
            <a:xfrm>
              <a:off x="5727538" y="3216705"/>
              <a:ext cx="0" cy="1608234"/>
            </a:xfrm>
            <a:prstGeom prst="line">
              <a:avLst/>
            </a:prstGeom>
            <a:noFill/>
            <a:ln w="190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8" name="Line 5">
              <a:extLst>
                <a:ext uri="{FF2B5EF4-FFF2-40B4-BE49-F238E27FC236}">
                  <a16:creationId xmlns:a16="http://schemas.microsoft.com/office/drawing/2014/main" id="{756B8BB4-A7FB-B9D3-B6F0-2504B9E2897D}"/>
                </a:ext>
              </a:extLst>
            </p:cNvPr>
            <p:cNvSpPr>
              <a:spLocks noGrp="1" noRot="1" noMove="1" noResize="1" noEditPoints="1" noAdjustHandles="1" noChangeArrowheads="1" noChangeShapeType="1"/>
            </p:cNvSpPr>
            <p:nvPr/>
          </p:nvSpPr>
          <p:spPr bwMode="auto">
            <a:xfrm flipH="1">
              <a:off x="5727538" y="3217779"/>
              <a:ext cx="1074" cy="632765"/>
            </a:xfrm>
            <a:prstGeom prst="line">
              <a:avLst/>
            </a:prstGeom>
            <a:noFill/>
            <a:ln w="190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19" name="Line 6">
              <a:extLst>
                <a:ext uri="{FF2B5EF4-FFF2-40B4-BE49-F238E27FC236}">
                  <a16:creationId xmlns:a16="http://schemas.microsoft.com/office/drawing/2014/main" id="{AEDB2610-9C79-0A81-EE99-06A114E6A193}"/>
                </a:ext>
              </a:extLst>
            </p:cNvPr>
            <p:cNvSpPr>
              <a:spLocks noGrp="1" noRot="1" noMove="1" noResize="1" noEditPoints="1" noAdjustHandles="1" noChangeArrowheads="1" noChangeShapeType="1"/>
            </p:cNvSpPr>
            <p:nvPr/>
          </p:nvSpPr>
          <p:spPr bwMode="auto">
            <a:xfrm flipH="1">
              <a:off x="5913351" y="1608471"/>
              <a:ext cx="0" cy="1608234"/>
            </a:xfrm>
            <a:prstGeom prst="line">
              <a:avLst/>
            </a:prstGeom>
            <a:noFill/>
            <a:ln w="444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0" name="Line 7">
              <a:extLst>
                <a:ext uri="{FF2B5EF4-FFF2-40B4-BE49-F238E27FC236}">
                  <a16:creationId xmlns:a16="http://schemas.microsoft.com/office/drawing/2014/main" id="{47ED0B7D-4379-5E25-FCE0-8949F2941232}"/>
                </a:ext>
              </a:extLst>
            </p:cNvPr>
            <p:cNvSpPr>
              <a:spLocks noGrp="1" noRot="1" noMove="1" noResize="1" noEditPoints="1" noAdjustHandles="1" noChangeArrowheads="1" noChangeShapeType="1"/>
            </p:cNvSpPr>
            <p:nvPr/>
          </p:nvSpPr>
          <p:spPr bwMode="auto">
            <a:xfrm flipH="1">
              <a:off x="5913351" y="2484029"/>
              <a:ext cx="0" cy="730527"/>
            </a:xfrm>
            <a:prstGeom prst="line">
              <a:avLst/>
            </a:prstGeom>
            <a:noFill/>
            <a:ln w="444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1" name="Arc 8">
              <a:extLst>
                <a:ext uri="{FF2B5EF4-FFF2-40B4-BE49-F238E27FC236}">
                  <a16:creationId xmlns:a16="http://schemas.microsoft.com/office/drawing/2014/main" id="{4A8BBD31-9C5D-FEDC-C6C0-B81B533ED382}"/>
                </a:ext>
              </a:extLst>
            </p:cNvPr>
            <p:cNvSpPr>
              <a:spLocks noGrp="1" noRot="1" noMove="1" noResize="1" noEditPoints="1" noAdjustHandles="1" noChangeArrowheads="1" noChangeShapeType="1"/>
            </p:cNvSpPr>
            <p:nvPr/>
          </p:nvSpPr>
          <p:spPr bwMode="auto">
            <a:xfrm rot="5400000">
              <a:off x="5771563" y="3154416"/>
              <a:ext cx="96687" cy="185812"/>
            </a:xfrm>
            <a:custGeom>
              <a:avLst/>
              <a:gdLst>
                <a:gd name="G0" fmla="+- 794 0 0"/>
                <a:gd name="G1" fmla="+- 21600 0 0"/>
                <a:gd name="G2" fmla="+- 21600 0 0"/>
                <a:gd name="T0" fmla="*/ 794 w 22394"/>
                <a:gd name="T1" fmla="*/ 0 h 43200"/>
                <a:gd name="T2" fmla="*/ 0 w 22394"/>
                <a:gd name="T3" fmla="*/ 43185 h 43200"/>
                <a:gd name="T4" fmla="*/ 794 w 22394"/>
                <a:gd name="T5" fmla="*/ 21600 h 43200"/>
              </a:gdLst>
              <a:ahLst/>
              <a:cxnLst>
                <a:cxn ang="0">
                  <a:pos x="T0" y="T1"/>
                </a:cxn>
                <a:cxn ang="0">
                  <a:pos x="T2" y="T3"/>
                </a:cxn>
                <a:cxn ang="0">
                  <a:pos x="T4" y="T5"/>
                </a:cxn>
              </a:cxnLst>
              <a:rect l="0" t="0" r="r" b="b"/>
              <a:pathLst>
                <a:path w="22394" h="43200" fill="none" extrusionOk="0">
                  <a:moveTo>
                    <a:pt x="793" y="0"/>
                  </a:moveTo>
                  <a:cubicBezTo>
                    <a:pt x="12723" y="0"/>
                    <a:pt x="22394" y="9670"/>
                    <a:pt x="22394" y="21600"/>
                  </a:cubicBezTo>
                  <a:cubicBezTo>
                    <a:pt x="22394" y="33529"/>
                    <a:pt x="12723" y="43200"/>
                    <a:pt x="794" y="43200"/>
                  </a:cubicBezTo>
                  <a:cubicBezTo>
                    <a:pt x="529" y="43200"/>
                    <a:pt x="264" y="43195"/>
                    <a:pt x="-1" y="43185"/>
                  </a:cubicBezTo>
                </a:path>
                <a:path w="22394" h="43200" stroke="0" extrusionOk="0">
                  <a:moveTo>
                    <a:pt x="793" y="0"/>
                  </a:moveTo>
                  <a:cubicBezTo>
                    <a:pt x="12723" y="0"/>
                    <a:pt x="22394" y="9670"/>
                    <a:pt x="22394" y="21600"/>
                  </a:cubicBezTo>
                  <a:cubicBezTo>
                    <a:pt x="22394" y="33529"/>
                    <a:pt x="12723" y="43200"/>
                    <a:pt x="794" y="43200"/>
                  </a:cubicBezTo>
                  <a:cubicBezTo>
                    <a:pt x="529" y="43200"/>
                    <a:pt x="264" y="43195"/>
                    <a:pt x="-1" y="43185"/>
                  </a:cubicBezTo>
                  <a:lnTo>
                    <a:pt x="794" y="21600"/>
                  </a:lnTo>
                  <a:close/>
                </a:path>
              </a:pathLst>
            </a:custGeom>
            <a:noFill/>
            <a:ln w="44450">
              <a:solidFill>
                <a:schemeClr val="bg1"/>
              </a:solidFill>
              <a:round/>
              <a:headEnd/>
              <a:tailEnd/>
            </a:ln>
            <a:extLst>
              <a:ext uri="{909E8E84-426E-40DD-AFC4-6F175D3DCCD1}">
                <a14:hiddenFill xmlns:a14="http://schemas.microsoft.com/office/drawing/2010/main">
                  <a:solidFill>
                    <a:srgbClr val="BBE0E3"/>
                  </a:solidFill>
                </a14:hiddenFill>
              </a:ext>
            </a:extLst>
          </p:spPr>
          <p:txBody>
            <a:bodyPr vert="horz" wrap="square" lIns="91440" tIns="45720" rIns="91440" bIns="45720" numCol="1" anchor="ctr"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22" name="グループ化 21">
            <a:extLst>
              <a:ext uri="{FF2B5EF4-FFF2-40B4-BE49-F238E27FC236}">
                <a16:creationId xmlns:a16="http://schemas.microsoft.com/office/drawing/2014/main" id="{E5170C63-4E85-E017-7957-C42FD401E26A}"/>
              </a:ext>
            </a:extLst>
          </p:cNvPr>
          <p:cNvGrpSpPr>
            <a:grpSpLocks noGrp="1" noUngrp="1" noRot="1" noMove="1" noResize="1"/>
          </p:cNvGrpSpPr>
          <p:nvPr/>
        </p:nvGrpSpPr>
        <p:grpSpPr>
          <a:xfrm>
            <a:off x="6712731" y="2407391"/>
            <a:ext cx="1427" cy="3243738"/>
            <a:chOff x="5726190" y="1608471"/>
            <a:chExt cx="1348" cy="1608234"/>
          </a:xfrm>
        </p:grpSpPr>
        <p:sp>
          <p:nvSpPr>
            <p:cNvPr id="23" name="Line 9">
              <a:extLst>
                <a:ext uri="{FF2B5EF4-FFF2-40B4-BE49-F238E27FC236}">
                  <a16:creationId xmlns:a16="http://schemas.microsoft.com/office/drawing/2014/main" id="{07C31038-A572-1B55-67F9-06F4A44A4C73}"/>
                </a:ext>
              </a:extLst>
            </p:cNvPr>
            <p:cNvSpPr>
              <a:spLocks noGrp="1" noRot="1" noMove="1" noResize="1" noEditPoints="1" noAdjustHandles="1" noChangeArrowheads="1" noChangeShapeType="1"/>
            </p:cNvSpPr>
            <p:nvPr/>
          </p:nvSpPr>
          <p:spPr bwMode="auto">
            <a:xfrm>
              <a:off x="5727538" y="1608471"/>
              <a:ext cx="0" cy="1608234"/>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4" name="Line 10">
              <a:extLst>
                <a:ext uri="{FF2B5EF4-FFF2-40B4-BE49-F238E27FC236}">
                  <a16:creationId xmlns:a16="http://schemas.microsoft.com/office/drawing/2014/main" id="{CF6CE65F-085A-29BF-7DF3-C65D237130FA}"/>
                </a:ext>
              </a:extLst>
            </p:cNvPr>
            <p:cNvSpPr>
              <a:spLocks noGrp="1" noRot="1" noMove="1" noResize="1" noEditPoints="1" noAdjustHandles="1" noChangeArrowheads="1" noChangeShapeType="1"/>
            </p:cNvSpPr>
            <p:nvPr/>
          </p:nvSpPr>
          <p:spPr bwMode="auto">
            <a:xfrm>
              <a:off x="5726190" y="1612102"/>
              <a:ext cx="1348" cy="630209"/>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25" name="グループ化 24">
            <a:extLst>
              <a:ext uri="{FF2B5EF4-FFF2-40B4-BE49-F238E27FC236}">
                <a16:creationId xmlns:a16="http://schemas.microsoft.com/office/drawing/2014/main" id="{1C0813EA-EB61-E713-5FE8-A887250E103D}"/>
              </a:ext>
            </a:extLst>
          </p:cNvPr>
          <p:cNvGrpSpPr>
            <a:grpSpLocks noGrp="1" noUngrp="1" noRot="1" noMove="1" noResize="1"/>
          </p:cNvGrpSpPr>
          <p:nvPr/>
        </p:nvGrpSpPr>
        <p:grpSpPr>
          <a:xfrm>
            <a:off x="4091971" y="2149410"/>
            <a:ext cx="231673" cy="6487474"/>
            <a:chOff x="3420665" y="1611694"/>
            <a:chExt cx="186350" cy="3216468"/>
          </a:xfrm>
        </p:grpSpPr>
        <p:sp>
          <p:nvSpPr>
            <p:cNvPr id="26" name="Line 4">
              <a:extLst>
                <a:ext uri="{FF2B5EF4-FFF2-40B4-BE49-F238E27FC236}">
                  <a16:creationId xmlns:a16="http://schemas.microsoft.com/office/drawing/2014/main" id="{498752FF-A37C-5491-FF90-E05BCCE3AFF6}"/>
                </a:ext>
              </a:extLst>
            </p:cNvPr>
            <p:cNvSpPr>
              <a:spLocks noGrp="1" noRot="1" noMove="1" noResize="1" noEditPoints="1" noAdjustHandles="1" noChangeArrowheads="1" noChangeShapeType="1"/>
            </p:cNvSpPr>
            <p:nvPr/>
          </p:nvSpPr>
          <p:spPr bwMode="auto">
            <a:xfrm>
              <a:off x="3421202" y="3219928"/>
              <a:ext cx="0" cy="1608234"/>
            </a:xfrm>
            <a:prstGeom prst="line">
              <a:avLst/>
            </a:prstGeom>
            <a:noFill/>
            <a:ln w="444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7" name="Line 5">
              <a:extLst>
                <a:ext uri="{FF2B5EF4-FFF2-40B4-BE49-F238E27FC236}">
                  <a16:creationId xmlns:a16="http://schemas.microsoft.com/office/drawing/2014/main" id="{FB17B81E-B04D-F3A1-8E95-2B751C21ADDC}"/>
                </a:ext>
              </a:extLst>
            </p:cNvPr>
            <p:cNvSpPr>
              <a:spLocks noGrp="1" noRot="1" noMove="1" noResize="1" noEditPoints="1" noAdjustHandles="1" noChangeArrowheads="1" noChangeShapeType="1"/>
            </p:cNvSpPr>
            <p:nvPr/>
          </p:nvSpPr>
          <p:spPr bwMode="auto">
            <a:xfrm flipH="1">
              <a:off x="3421202" y="3221002"/>
              <a:ext cx="1074" cy="632765"/>
            </a:xfrm>
            <a:prstGeom prst="line">
              <a:avLst/>
            </a:prstGeom>
            <a:noFill/>
            <a:ln w="44450">
              <a:solidFill>
                <a:schemeClr val="bg1"/>
              </a:solidFill>
              <a:prstDash val="sysDot"/>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8" name="Line 6">
              <a:extLst>
                <a:ext uri="{FF2B5EF4-FFF2-40B4-BE49-F238E27FC236}">
                  <a16:creationId xmlns:a16="http://schemas.microsoft.com/office/drawing/2014/main" id="{90956F68-81BB-031D-B4C5-3BCFC20D9279}"/>
                </a:ext>
              </a:extLst>
            </p:cNvPr>
            <p:cNvSpPr>
              <a:spLocks noGrp="1" noRot="1" noMove="1" noResize="1" noEditPoints="1" noAdjustHandles="1" noChangeArrowheads="1" noChangeShapeType="1"/>
            </p:cNvSpPr>
            <p:nvPr/>
          </p:nvSpPr>
          <p:spPr bwMode="auto">
            <a:xfrm flipH="1">
              <a:off x="3607015" y="1611694"/>
              <a:ext cx="0" cy="1608234"/>
            </a:xfrm>
            <a:prstGeom prst="line">
              <a:avLst/>
            </a:prstGeom>
            <a:noFill/>
            <a:ln w="317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29" name="Line 7">
              <a:extLst>
                <a:ext uri="{FF2B5EF4-FFF2-40B4-BE49-F238E27FC236}">
                  <a16:creationId xmlns:a16="http://schemas.microsoft.com/office/drawing/2014/main" id="{282F63F6-8E8C-5C48-DFA5-5C87FE06460C}"/>
                </a:ext>
              </a:extLst>
            </p:cNvPr>
            <p:cNvSpPr>
              <a:spLocks noGrp="1" noRot="1" noMove="1" noResize="1" noEditPoints="1" noAdjustHandles="1" noChangeArrowheads="1" noChangeShapeType="1"/>
            </p:cNvSpPr>
            <p:nvPr/>
          </p:nvSpPr>
          <p:spPr bwMode="auto">
            <a:xfrm flipH="1">
              <a:off x="3607015" y="2487252"/>
              <a:ext cx="0" cy="730527"/>
            </a:xfrm>
            <a:prstGeom prst="line">
              <a:avLst/>
            </a:prstGeom>
            <a:noFill/>
            <a:ln w="19050">
              <a:solidFill>
                <a:schemeClr val="bg1"/>
              </a:solidFill>
              <a:round/>
              <a:headEnd type="stealth" w="lg" len="lg"/>
              <a:tailEnd type="non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30" name="Arc 8">
              <a:extLst>
                <a:ext uri="{FF2B5EF4-FFF2-40B4-BE49-F238E27FC236}">
                  <a16:creationId xmlns:a16="http://schemas.microsoft.com/office/drawing/2014/main" id="{EC327DB6-1376-51DB-0565-6C732613265D}"/>
                </a:ext>
              </a:extLst>
            </p:cNvPr>
            <p:cNvSpPr>
              <a:spLocks noGrp="1" noRot="1" noMove="1" noResize="1" noEditPoints="1" noAdjustHandles="1" noChangeArrowheads="1" noChangeShapeType="1"/>
            </p:cNvSpPr>
            <p:nvPr/>
          </p:nvSpPr>
          <p:spPr bwMode="auto">
            <a:xfrm rot="5400000">
              <a:off x="3465227" y="3157639"/>
              <a:ext cx="96687" cy="185812"/>
            </a:xfrm>
            <a:custGeom>
              <a:avLst/>
              <a:gdLst>
                <a:gd name="G0" fmla="+- 794 0 0"/>
                <a:gd name="G1" fmla="+- 21600 0 0"/>
                <a:gd name="G2" fmla="+- 21600 0 0"/>
                <a:gd name="T0" fmla="*/ 794 w 22394"/>
                <a:gd name="T1" fmla="*/ 0 h 43200"/>
                <a:gd name="T2" fmla="*/ 0 w 22394"/>
                <a:gd name="T3" fmla="*/ 43185 h 43200"/>
                <a:gd name="T4" fmla="*/ 794 w 22394"/>
                <a:gd name="T5" fmla="*/ 21600 h 43200"/>
              </a:gdLst>
              <a:ahLst/>
              <a:cxnLst>
                <a:cxn ang="0">
                  <a:pos x="T0" y="T1"/>
                </a:cxn>
                <a:cxn ang="0">
                  <a:pos x="T2" y="T3"/>
                </a:cxn>
                <a:cxn ang="0">
                  <a:pos x="T4" y="T5"/>
                </a:cxn>
              </a:cxnLst>
              <a:rect l="0" t="0" r="r" b="b"/>
              <a:pathLst>
                <a:path w="22394" h="43200" fill="none" extrusionOk="0">
                  <a:moveTo>
                    <a:pt x="793" y="0"/>
                  </a:moveTo>
                  <a:cubicBezTo>
                    <a:pt x="12723" y="0"/>
                    <a:pt x="22394" y="9670"/>
                    <a:pt x="22394" y="21600"/>
                  </a:cubicBezTo>
                  <a:cubicBezTo>
                    <a:pt x="22394" y="33529"/>
                    <a:pt x="12723" y="43200"/>
                    <a:pt x="794" y="43200"/>
                  </a:cubicBezTo>
                  <a:cubicBezTo>
                    <a:pt x="529" y="43200"/>
                    <a:pt x="264" y="43195"/>
                    <a:pt x="-1" y="43185"/>
                  </a:cubicBezTo>
                </a:path>
                <a:path w="22394" h="43200" stroke="0" extrusionOk="0">
                  <a:moveTo>
                    <a:pt x="793" y="0"/>
                  </a:moveTo>
                  <a:cubicBezTo>
                    <a:pt x="12723" y="0"/>
                    <a:pt x="22394" y="9670"/>
                    <a:pt x="22394" y="21600"/>
                  </a:cubicBezTo>
                  <a:cubicBezTo>
                    <a:pt x="22394" y="33529"/>
                    <a:pt x="12723" y="43200"/>
                    <a:pt x="794" y="43200"/>
                  </a:cubicBezTo>
                  <a:cubicBezTo>
                    <a:pt x="529" y="43200"/>
                    <a:pt x="264" y="43195"/>
                    <a:pt x="-1" y="43185"/>
                  </a:cubicBezTo>
                  <a:lnTo>
                    <a:pt x="794" y="21600"/>
                  </a:lnTo>
                  <a:close/>
                </a:path>
              </a:pathLst>
            </a:custGeom>
            <a:noFill/>
            <a:ln w="31750">
              <a:solidFill>
                <a:schemeClr val="bg1"/>
              </a:solidFill>
              <a:round/>
              <a:headEnd/>
              <a:tailEnd/>
            </a:ln>
            <a:extLst>
              <a:ext uri="{909E8E84-426E-40DD-AFC4-6F175D3DCCD1}">
                <a14:hiddenFill xmlns:a14="http://schemas.microsoft.com/office/drawing/2010/main">
                  <a:solidFill>
                    <a:srgbClr val="BBE0E3"/>
                  </a:solidFill>
                </a14:hiddenFill>
              </a:ext>
            </a:extLst>
          </p:spPr>
          <p:txBody>
            <a:bodyPr vert="horz" wrap="square" lIns="91440" tIns="45720" rIns="91440" bIns="45720" numCol="1" anchor="ctr"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p:grpSp>
        <p:nvGrpSpPr>
          <p:cNvPr id="31" name="グループ化 30">
            <a:extLst>
              <a:ext uri="{FF2B5EF4-FFF2-40B4-BE49-F238E27FC236}">
                <a16:creationId xmlns:a16="http://schemas.microsoft.com/office/drawing/2014/main" id="{66A4C90C-148F-4788-FAE8-6D6E92ECDFA4}"/>
              </a:ext>
            </a:extLst>
          </p:cNvPr>
          <p:cNvGrpSpPr>
            <a:grpSpLocks noGrp="1" noUngrp="1" noRot="1" noMove="1" noResize="1"/>
          </p:cNvGrpSpPr>
          <p:nvPr/>
        </p:nvGrpSpPr>
        <p:grpSpPr>
          <a:xfrm>
            <a:off x="4074583" y="2412546"/>
            <a:ext cx="5315" cy="3243738"/>
            <a:chOff x="3421089" y="1611694"/>
            <a:chExt cx="113" cy="1608234"/>
          </a:xfrm>
        </p:grpSpPr>
        <p:sp>
          <p:nvSpPr>
            <p:cNvPr id="32" name="Line 9">
              <a:extLst>
                <a:ext uri="{FF2B5EF4-FFF2-40B4-BE49-F238E27FC236}">
                  <a16:creationId xmlns:a16="http://schemas.microsoft.com/office/drawing/2014/main" id="{F8E409B6-4E7E-1732-25BF-9B1CC9466C3A}"/>
                </a:ext>
              </a:extLst>
            </p:cNvPr>
            <p:cNvSpPr>
              <a:spLocks noGrp="1" noRot="1" noMove="1" noResize="1" noEditPoints="1" noAdjustHandles="1" noChangeArrowheads="1" noChangeShapeType="1"/>
            </p:cNvSpPr>
            <p:nvPr/>
          </p:nvSpPr>
          <p:spPr bwMode="auto">
            <a:xfrm>
              <a:off x="3421202" y="1611694"/>
              <a:ext cx="0" cy="1608234"/>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sp>
          <p:nvSpPr>
            <p:cNvPr id="33" name="Line 10">
              <a:extLst>
                <a:ext uri="{FF2B5EF4-FFF2-40B4-BE49-F238E27FC236}">
                  <a16:creationId xmlns:a16="http://schemas.microsoft.com/office/drawing/2014/main" id="{0F22ECD4-7E1C-3418-457A-51BB728FC4A2}"/>
                </a:ext>
              </a:extLst>
            </p:cNvPr>
            <p:cNvSpPr>
              <a:spLocks noGrp="1" noRot="1" noMove="1" noResize="1" noEditPoints="1" noAdjustHandles="1" noChangeArrowheads="1" noChangeShapeType="1"/>
            </p:cNvSpPr>
            <p:nvPr/>
          </p:nvSpPr>
          <p:spPr bwMode="auto">
            <a:xfrm>
              <a:off x="3421089" y="1612769"/>
              <a:ext cx="113" cy="632763"/>
            </a:xfrm>
            <a:prstGeom prst="line">
              <a:avLst/>
            </a:prstGeom>
            <a:noFill/>
            <a:ln w="50800">
              <a:solidFill>
                <a:schemeClr val="bg1"/>
              </a:solidFill>
              <a:round/>
              <a:headEnd/>
              <a:tailEnd type="stealth"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kumimoji="1" lang="ja-JP" altLang="en-US" sz="2400">
                <a:solidFill>
                  <a:srgbClr val="FFFFFF"/>
                </a:solidFill>
                <a:latin typeface="Noto Sans JP" panose="020B0200000000000000" pitchFamily="50" charset="-128"/>
                <a:ea typeface="Noto Sans JP" panose="020B0200000000000000" pitchFamily="50" charset="-128"/>
              </a:endParaRPr>
            </a:p>
          </p:txBody>
        </p:sp>
      </p:grpSp>
      <mc:AlternateContent xmlns:mc="http://schemas.openxmlformats.org/markup-compatibility/2006">
        <mc:Choice xmlns:a14="http://schemas.microsoft.com/office/drawing/2010/main" Requires="a14">
          <p:sp>
            <p:nvSpPr>
              <p:cNvPr id="34" name="テキスト ボックス 33">
                <a:extLst>
                  <a:ext uri="{FF2B5EF4-FFF2-40B4-BE49-F238E27FC236}">
                    <a16:creationId xmlns:a16="http://schemas.microsoft.com/office/drawing/2014/main" id="{249CCCFE-DADC-E410-9E0E-C08E098B2FA3}"/>
                  </a:ext>
                </a:extLst>
              </p:cNvPr>
              <p:cNvSpPr txBox="1">
                <a:spLocks noGrp="1" noRot="1" noMove="1" noResize="1" noEditPoints="1" noAdjustHandles="1" noChangeArrowheads="1" noChangeShapeType="1"/>
              </p:cNvSpPr>
              <p:nvPr/>
            </p:nvSpPr>
            <p:spPr>
              <a:xfrm>
                <a:off x="1906949" y="5205216"/>
                <a:ext cx="1843073" cy="430887"/>
              </a:xfrm>
              <a:prstGeom prst="rect">
                <a:avLst/>
              </a:prstGeom>
              <a:noFill/>
            </p:spPr>
            <p:txBody>
              <a:bodyPr wrap="square" lIns="0" tIns="0" rIns="0" bIns="0">
                <a:spAutoFit/>
              </a:bodyPr>
              <a:lstStyle/>
              <a:p>
                <a:pPr algn="ctr"/>
                <a14:m>
                  <m:oMath xmlns:m="http://schemas.openxmlformats.org/officeDocument/2006/math">
                    <m:r>
                      <a:rPr lang="en-US" altLang="ja-JP" sz="2800" b="0" i="1" smtClean="0">
                        <a:latin typeface="Cambria Math" panose="02040503050406030204" pitchFamily="18" charset="0"/>
                      </a:rPr>
                      <m:t>𝑅</m:t>
                    </m:r>
                    <m:r>
                      <a:rPr lang="en-US" altLang="ja-JP" sz="2800" b="0" i="1" smtClean="0">
                        <a:latin typeface="Cambria Math" panose="02040503050406030204" pitchFamily="18" charset="0"/>
                        <a:ea typeface="Cambria Math" panose="02040503050406030204" pitchFamily="18" charset="0"/>
                      </a:rPr>
                      <m:t>≃</m:t>
                    </m:r>
                  </m:oMath>
                </a14:m>
                <a:r>
                  <a:rPr lang="en-US" altLang="ja-JP" sz="2800" i="1" dirty="0">
                    <a:latin typeface="Noto Sans" panose="020B0502040504020204" pitchFamily="34" charset="0"/>
                    <a:ea typeface="Noto Sans" panose="020B0502040504020204" pitchFamily="34" charset="0"/>
                    <a:cs typeface="Noto Sans" panose="020B0502040504020204" pitchFamily="34" charset="0"/>
                  </a:rPr>
                  <a:t> </a:t>
                </a:r>
                <a:r>
                  <a:rPr lang="en-US" altLang="ja-JP" sz="2800" dirty="0">
                    <a:latin typeface="Noto Sans" panose="020B0502040504020204" pitchFamily="34" charset="0"/>
                    <a:ea typeface="Noto Sans" panose="020B0502040504020204" pitchFamily="34" charset="0"/>
                    <a:cs typeface="Noto Sans" panose="020B0502040504020204" pitchFamily="34" charset="0"/>
                  </a:rPr>
                  <a:t>0.01</a:t>
                </a:r>
                <a:endParaRPr lang="ja-JP" altLang="en-US" sz="2800">
                  <a:latin typeface="Noto Sans" panose="020B0502040504020204" pitchFamily="34" charset="0"/>
                  <a:ea typeface="MS UI Gothic" panose="020B0600070205080204" pitchFamily="34" charset="-128"/>
                  <a:cs typeface="Noto Sans" panose="020B0502040504020204" pitchFamily="34" charset="0"/>
                </a:endParaRPr>
              </a:p>
            </p:txBody>
          </p:sp>
        </mc:Choice>
        <mc:Fallback>
          <p:sp>
            <p:nvSpPr>
              <p:cNvPr id="34" name="テキスト ボックス 33">
                <a:extLst>
                  <a:ext uri="{FF2B5EF4-FFF2-40B4-BE49-F238E27FC236}">
                    <a16:creationId xmlns:a16="http://schemas.microsoft.com/office/drawing/2014/main" id="{249CCCFE-DADC-E410-9E0E-C08E098B2FA3}"/>
                  </a:ext>
                </a:extLst>
              </p:cNvPr>
              <p:cNvSpPr txBox="1">
                <a:spLocks noGrp="1" noRot="1" noChangeAspect="1" noMove="1" noResize="1" noEditPoints="1" noAdjustHandles="1" noChangeArrowheads="1" noChangeShapeType="1" noTextEdit="1"/>
              </p:cNvSpPr>
              <p:nvPr/>
            </p:nvSpPr>
            <p:spPr>
              <a:xfrm>
                <a:off x="1906949" y="5205216"/>
                <a:ext cx="1843073" cy="430887"/>
              </a:xfrm>
              <a:prstGeom prst="rect">
                <a:avLst/>
              </a:prstGeom>
              <a:blipFill>
                <a:blip r:embed="rId3"/>
                <a:stretch>
                  <a:fillRect t="-22222" b="-44444"/>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5" name="テキスト ボックス 34">
                <a:extLst>
                  <a:ext uri="{FF2B5EF4-FFF2-40B4-BE49-F238E27FC236}">
                    <a16:creationId xmlns:a16="http://schemas.microsoft.com/office/drawing/2014/main" id="{88C4F0C9-E505-61A9-E16E-172C1B24BC6C}"/>
                  </a:ext>
                </a:extLst>
              </p:cNvPr>
              <p:cNvSpPr txBox="1">
                <a:spLocks noGrp="1" noRot="1" noMove="1" noResize="1" noEditPoints="1" noAdjustHandles="1" noChangeArrowheads="1" noChangeShapeType="1"/>
              </p:cNvSpPr>
              <p:nvPr/>
            </p:nvSpPr>
            <p:spPr>
              <a:xfrm>
                <a:off x="8184562" y="5193033"/>
                <a:ext cx="1720913" cy="430887"/>
              </a:xfrm>
              <a:prstGeom prst="rect">
                <a:avLst/>
              </a:prstGeom>
              <a:noFill/>
            </p:spPr>
            <p:txBody>
              <a:bodyPr wrap="square" lIns="0" tIns="0" rIns="0" bIns="0">
                <a:spAutoFit/>
              </a:bodyPr>
              <a:lstStyle>
                <a:defPPr>
                  <a:defRPr lang="ja-JP"/>
                </a:defPPr>
                <a:lvl1pPr>
                  <a:defRPr sz="2400" i="1">
                    <a:latin typeface="Cambria Math" panose="02040503050406030204" pitchFamily="18" charset="0"/>
                  </a:defRPr>
                </a:lvl1pPr>
              </a:lstStyle>
              <a:p>
                <a:pPr algn="ctr"/>
                <a:r>
                  <a:rPr lang="en-US" altLang="ja-JP" sz="2800" dirty="0">
                    <a:latin typeface="Noto Sans" panose="020B0502040504020204" pitchFamily="34" charset="0"/>
                    <a:ea typeface="Noto Sans" panose="020B0502040504020204" pitchFamily="34" charset="0"/>
                    <a:cs typeface="Noto Sans" panose="020B0502040504020204" pitchFamily="34" charset="0"/>
                  </a:rPr>
                  <a:t>R </a:t>
                </a:r>
                <a14:m>
                  <m:oMath xmlns:m="http://schemas.openxmlformats.org/officeDocument/2006/math">
                    <m:r>
                      <a:rPr lang="en-US" altLang="ja-JP" sz="2800" b="0">
                        <a:latin typeface="Cambria Math" panose="02040503050406030204" pitchFamily="18" charset="0"/>
                      </a:rPr>
                      <m:t>≃ </m:t>
                    </m:r>
                  </m:oMath>
                </a14:m>
                <a:r>
                  <a:rPr lang="en-US" altLang="ja-JP" sz="2800" dirty="0">
                    <a:latin typeface="Noto Sans" panose="020B0502040504020204" pitchFamily="34" charset="0"/>
                    <a:ea typeface="Noto Sans" panose="020B0502040504020204" pitchFamily="34" charset="0"/>
                    <a:cs typeface="Noto Sans" panose="020B0502040504020204" pitchFamily="34" charset="0"/>
                  </a:rPr>
                  <a:t>−</a:t>
                </a:r>
                <a:r>
                  <a:rPr lang="en-US" altLang="ja-JP" sz="2800" i="0" dirty="0">
                    <a:latin typeface="Noto Sans" panose="020B0502040504020204" pitchFamily="34" charset="0"/>
                    <a:ea typeface="Noto Sans" panose="020B0502040504020204" pitchFamily="34" charset="0"/>
                    <a:cs typeface="Noto Sans" panose="020B0502040504020204" pitchFamily="34" charset="0"/>
                  </a:rPr>
                  <a:t>1.00</a:t>
                </a:r>
                <a:endParaRPr lang="ja-JP" altLang="en-US" sz="2800" i="0">
                  <a:latin typeface="Noto Sans" panose="020B0502040504020204" pitchFamily="34" charset="0"/>
                  <a:ea typeface="MS PGothic" panose="020B0600070205080204" pitchFamily="34" charset="-128"/>
                  <a:cs typeface="Noto Sans" panose="020B0502040504020204" pitchFamily="34" charset="0"/>
                </a:endParaRPr>
              </a:p>
            </p:txBody>
          </p:sp>
        </mc:Choice>
        <mc:Fallback>
          <p:sp>
            <p:nvSpPr>
              <p:cNvPr id="35" name="テキスト ボックス 34">
                <a:extLst>
                  <a:ext uri="{FF2B5EF4-FFF2-40B4-BE49-F238E27FC236}">
                    <a16:creationId xmlns:a16="http://schemas.microsoft.com/office/drawing/2014/main" id="{88C4F0C9-E505-61A9-E16E-172C1B24BC6C}"/>
                  </a:ext>
                </a:extLst>
              </p:cNvPr>
              <p:cNvSpPr txBox="1">
                <a:spLocks noGrp="1" noRot="1" noChangeAspect="1" noMove="1" noResize="1" noEditPoints="1" noAdjustHandles="1" noChangeArrowheads="1" noChangeShapeType="1" noTextEdit="1"/>
              </p:cNvSpPr>
              <p:nvPr/>
            </p:nvSpPr>
            <p:spPr>
              <a:xfrm>
                <a:off x="8184562" y="5193033"/>
                <a:ext cx="1720913" cy="430887"/>
              </a:xfrm>
              <a:prstGeom prst="rect">
                <a:avLst/>
              </a:prstGeom>
              <a:blipFill>
                <a:blip r:embed="rId4"/>
                <a:stretch>
                  <a:fillRect l="-6618" t="-22222" r="-7353" b="-44444"/>
                </a:stretch>
              </a:blipFill>
            </p:spPr>
            <p:txBody>
              <a:bodyPr/>
              <a:lstStyle/>
              <a:p>
                <a:r>
                  <a:rPr lang="ja-JP" altLang="en-US">
                    <a:noFill/>
                  </a:rPr>
                  <a:t> </a:t>
                </a:r>
              </a:p>
            </p:txBody>
          </p:sp>
        </mc:Fallback>
      </mc:AlternateContent>
      <p:sp>
        <p:nvSpPr>
          <p:cNvPr id="36" name="テキスト ボックス 35">
            <a:extLst>
              <a:ext uri="{FF2B5EF4-FFF2-40B4-BE49-F238E27FC236}">
                <a16:creationId xmlns:a16="http://schemas.microsoft.com/office/drawing/2014/main" id="{D45918C7-3002-7070-003F-E3801B5E3D28}"/>
              </a:ext>
            </a:extLst>
          </p:cNvPr>
          <p:cNvSpPr txBox="1">
            <a:spLocks noGrp="1" noRot="1" noMove="1" noResize="1" noEditPoints="1" noAdjustHandles="1" noChangeArrowheads="1" noChangeShapeType="1"/>
          </p:cNvSpPr>
          <p:nvPr/>
        </p:nvSpPr>
        <p:spPr>
          <a:xfrm>
            <a:off x="7094479" y="7683151"/>
            <a:ext cx="2810996" cy="492443"/>
          </a:xfrm>
          <a:prstGeom prst="rect">
            <a:avLst/>
          </a:prstGeom>
          <a:noFill/>
        </p:spPr>
        <p:txBody>
          <a:bodyPr wrap="square" lIns="0" tIns="0" rIns="0" bIns="0" rtlCol="0">
            <a:spAutoFit/>
          </a:bodyPr>
          <a:lstStyle/>
          <a:p>
            <a:r>
              <a:rPr kumimoji="1" lang="ja-JP" altLang="en-US" sz="3200">
                <a:ln w="0">
                  <a:solidFill>
                    <a:sysClr val="windowText" lastClr="000000"/>
                  </a:solidFill>
                </a:ln>
                <a:latin typeface="MS PGothic" panose="020B0600070205080204" pitchFamily="34" charset="-128"/>
                <a:ea typeface="MS PGothic" panose="020B0600070205080204" pitchFamily="34" charset="-128"/>
              </a:rPr>
              <a:t>例：肺胞</a:t>
            </a:r>
            <a:r>
              <a:rPr kumimoji="1" lang="en-US" altLang="ja-JP" sz="3200" dirty="0">
                <a:ln w="0">
                  <a:solidFill>
                    <a:sysClr val="windowText" lastClr="000000"/>
                  </a:solidFill>
                </a:ln>
                <a:latin typeface="MS PGothic" panose="020B0600070205080204" pitchFamily="34" charset="-128"/>
                <a:ea typeface="MS PGothic" panose="020B0600070205080204" pitchFamily="34" charset="-128"/>
              </a:rPr>
              <a:t> (</a:t>
            </a:r>
            <a:r>
              <a:rPr kumimoji="1" lang="ja-JP" altLang="en-US" sz="3200">
                <a:ln w="0">
                  <a:solidFill>
                    <a:sysClr val="windowText" lastClr="000000"/>
                  </a:solidFill>
                </a:ln>
                <a:latin typeface="MS PGothic" panose="020B0600070205080204" pitchFamily="34" charset="-128"/>
                <a:ea typeface="MS PGothic" panose="020B0600070205080204" pitchFamily="34" charset="-128"/>
              </a:rPr>
              <a:t>空気</a:t>
            </a:r>
            <a:r>
              <a:rPr kumimoji="1" lang="en-US" altLang="ja-JP" sz="3200" dirty="0">
                <a:ln w="0">
                  <a:solidFill>
                    <a:sysClr val="windowText" lastClr="000000"/>
                  </a:solidFill>
                </a:ln>
                <a:latin typeface="MS PGothic" panose="020B0600070205080204" pitchFamily="34" charset="-128"/>
                <a:ea typeface="MS PGothic" panose="020B0600070205080204" pitchFamily="34" charset="-128"/>
              </a:rPr>
              <a:t>)</a:t>
            </a:r>
            <a:endParaRPr kumimoji="1" lang="ja-JP" altLang="en-US" sz="3200">
              <a:ln w="0">
                <a:solidFill>
                  <a:sysClr val="windowText" lastClr="000000"/>
                </a:solidFill>
              </a:ln>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303A5ABD-FAE2-3863-E57A-7C4A3F44322E}"/>
              </a:ext>
            </a:extLst>
          </p:cNvPr>
          <p:cNvSpPr txBox="1">
            <a:spLocks noGrp="1" noRot="1" noMove="1" noResize="1" noEditPoints="1" noAdjustHandles="1" noChangeArrowheads="1" noChangeShapeType="1"/>
          </p:cNvSpPr>
          <p:nvPr/>
        </p:nvSpPr>
        <p:spPr>
          <a:xfrm>
            <a:off x="2054926" y="7612132"/>
            <a:ext cx="1629316" cy="492443"/>
          </a:xfrm>
          <a:prstGeom prst="rect">
            <a:avLst/>
          </a:prstGeom>
          <a:noFill/>
        </p:spPr>
        <p:txBody>
          <a:bodyPr wrap="square" lIns="0" tIns="0" rIns="0" bIns="0" rtlCol="0">
            <a:spAutoFit/>
          </a:bodyPr>
          <a:lstStyle/>
          <a:p>
            <a:r>
              <a:rPr kumimoji="1" lang="ja-JP" altLang="en-US" sz="3200">
                <a:solidFill>
                  <a:schemeClr val="bg1"/>
                </a:solidFill>
                <a:latin typeface="MS PGothic" panose="020B0600070205080204" pitchFamily="34" charset="-128"/>
                <a:ea typeface="MS PGothic" panose="020B0600070205080204" pitchFamily="34" charset="-128"/>
              </a:rPr>
              <a:t>例：筋肉</a:t>
            </a:r>
          </a:p>
        </p:txBody>
      </p:sp>
      <p:sp>
        <p:nvSpPr>
          <p:cNvPr id="38" name="テキスト ボックス 37">
            <a:extLst>
              <a:ext uri="{FF2B5EF4-FFF2-40B4-BE49-F238E27FC236}">
                <a16:creationId xmlns:a16="http://schemas.microsoft.com/office/drawing/2014/main" id="{231C31AE-0100-0EBC-7056-619E4615C6A8}"/>
              </a:ext>
            </a:extLst>
          </p:cNvPr>
          <p:cNvSpPr txBox="1">
            <a:spLocks noGrp="1" noRot="1" noMove="1" noResize="1" noEditPoints="1" noAdjustHandles="1" noChangeArrowheads="1" noChangeShapeType="1"/>
          </p:cNvSpPr>
          <p:nvPr/>
        </p:nvSpPr>
        <p:spPr>
          <a:xfrm>
            <a:off x="4732211" y="3950761"/>
            <a:ext cx="1635553" cy="492443"/>
          </a:xfrm>
          <a:prstGeom prst="rect">
            <a:avLst/>
          </a:prstGeom>
          <a:noFill/>
        </p:spPr>
        <p:txBody>
          <a:bodyPr wrap="square" lIns="0" tIns="0" rIns="0" bIns="0" rtlCol="0">
            <a:spAutoFit/>
          </a:bodyPr>
          <a:lstStyle/>
          <a:p>
            <a:r>
              <a:rPr kumimoji="1" lang="ja-JP" altLang="en-US" sz="3200">
                <a:solidFill>
                  <a:schemeClr val="bg1"/>
                </a:solidFill>
                <a:latin typeface="MS PGothic" panose="020B0600070205080204" pitchFamily="34" charset="-128"/>
                <a:ea typeface="MS PGothic" panose="020B0600070205080204" pitchFamily="34" charset="-128"/>
              </a:rPr>
              <a:t>例：肝臓</a:t>
            </a:r>
          </a:p>
        </p:txBody>
      </p:sp>
      <mc:AlternateContent xmlns:mc="http://schemas.openxmlformats.org/markup-compatibility/2006">
        <mc:Choice xmlns:a14="http://schemas.microsoft.com/office/drawing/2010/main" Requires="a14">
          <p:sp>
            <p:nvSpPr>
              <p:cNvPr id="39" name="テキスト ボックス 38">
                <a:extLst>
                  <a:ext uri="{FF2B5EF4-FFF2-40B4-BE49-F238E27FC236}">
                    <a16:creationId xmlns:a16="http://schemas.microsoft.com/office/drawing/2014/main" id="{165C7211-30F0-03BD-F1AF-43AEFB12362B}"/>
                  </a:ext>
                </a:extLst>
              </p:cNvPr>
              <p:cNvSpPr txBox="1">
                <a:spLocks noGrp="1" noRot="1" noMove="1" noResize="1" noEditPoints="1" noAdjustHandles="1" noChangeArrowheads="1" noChangeShapeType="1"/>
              </p:cNvSpPr>
              <p:nvPr/>
            </p:nvSpPr>
            <p:spPr>
              <a:xfrm>
                <a:off x="5138329" y="4577480"/>
                <a:ext cx="54834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bg1"/>
                              </a:solidFill>
                              <a:latin typeface="Cambria Math" panose="02040503050406030204" pitchFamily="18" charset="0"/>
                            </a:rPr>
                          </m:ctrlPr>
                        </m:sSubPr>
                        <m:e>
                          <m:r>
                            <a:rPr lang="en-US" altLang="ja-JP" sz="4000" i="1">
                              <a:solidFill>
                                <a:schemeClr val="bg1"/>
                              </a:solidFill>
                              <a:latin typeface="Cambria Math" panose="02040503050406030204" pitchFamily="18" charset="0"/>
                            </a:rPr>
                            <m:t>𝑍</m:t>
                          </m:r>
                        </m:e>
                        <m:sub>
                          <m:r>
                            <a:rPr kumimoji="1" lang="en-US" altLang="ja-JP" sz="4000" b="0" i="1" smtClean="0">
                              <a:solidFill>
                                <a:schemeClr val="bg1"/>
                              </a:solidFill>
                              <a:latin typeface="Cambria Math" panose="02040503050406030204" pitchFamily="18" charset="0"/>
                            </a:rPr>
                            <m:t>1</m:t>
                          </m:r>
                        </m:sub>
                      </m:sSub>
                    </m:oMath>
                  </m:oMathPara>
                </a14:m>
                <a:endParaRPr kumimoji="1" lang="ja-JP" altLang="en-US" sz="4000">
                  <a:solidFill>
                    <a:schemeClr val="bg1"/>
                  </a:solidFill>
                  <a:latin typeface="MS PGothic" panose="020B0600070205080204" pitchFamily="34" charset="-128"/>
                  <a:ea typeface="MS PGothic" panose="020B0600070205080204" pitchFamily="34" charset="-128"/>
                </a:endParaRPr>
              </a:p>
            </p:txBody>
          </p:sp>
        </mc:Choice>
        <mc:Fallback>
          <p:sp>
            <p:nvSpPr>
              <p:cNvPr id="39" name="テキスト ボックス 38">
                <a:extLst>
                  <a:ext uri="{FF2B5EF4-FFF2-40B4-BE49-F238E27FC236}">
                    <a16:creationId xmlns:a16="http://schemas.microsoft.com/office/drawing/2014/main" id="{165C7211-30F0-03BD-F1AF-43AEFB12362B}"/>
                  </a:ext>
                </a:extLst>
              </p:cNvPr>
              <p:cNvSpPr txBox="1">
                <a:spLocks noGrp="1" noRot="1" noChangeAspect="1" noMove="1" noResize="1" noEditPoints="1" noAdjustHandles="1" noChangeArrowheads="1" noChangeShapeType="1" noTextEdit="1"/>
              </p:cNvSpPr>
              <p:nvPr/>
            </p:nvSpPr>
            <p:spPr>
              <a:xfrm>
                <a:off x="5138329" y="4577480"/>
                <a:ext cx="548344" cy="615553"/>
              </a:xfrm>
              <a:prstGeom prst="rect">
                <a:avLst/>
              </a:prstGeom>
              <a:blipFill>
                <a:blip r:embed="rId5"/>
                <a:stretch>
                  <a:fillRect l="-40909" r="-2273" b="-183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40" name="テキスト ボックス 39">
                <a:extLst>
                  <a:ext uri="{FF2B5EF4-FFF2-40B4-BE49-F238E27FC236}">
                    <a16:creationId xmlns:a16="http://schemas.microsoft.com/office/drawing/2014/main" id="{0845D404-DEAF-1BEC-D34F-D4C77F1650AC}"/>
                  </a:ext>
                </a:extLst>
              </p:cNvPr>
              <p:cNvSpPr txBox="1">
                <a:spLocks noGrp="1" noRot="1" noMove="1" noResize="1" noEditPoints="1" noAdjustHandles="1" noChangeArrowheads="1" noChangeShapeType="1"/>
              </p:cNvSpPr>
              <p:nvPr/>
            </p:nvSpPr>
            <p:spPr>
              <a:xfrm>
                <a:off x="4848420" y="6350868"/>
                <a:ext cx="55867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bg1"/>
                              </a:solidFill>
                              <a:latin typeface="Cambria Math" panose="02040503050406030204" pitchFamily="18" charset="0"/>
                            </a:rPr>
                          </m:ctrlPr>
                        </m:sSubPr>
                        <m:e>
                          <m:r>
                            <a:rPr lang="en-US" altLang="ja-JP" sz="4000" i="1">
                              <a:solidFill>
                                <a:schemeClr val="bg1"/>
                              </a:solidFill>
                              <a:latin typeface="Cambria Math" panose="02040503050406030204" pitchFamily="18" charset="0"/>
                            </a:rPr>
                            <m:t>𝑍</m:t>
                          </m:r>
                        </m:e>
                        <m:sub>
                          <m:r>
                            <a:rPr kumimoji="1" lang="en-US" altLang="ja-JP" sz="4000" b="0" i="1" smtClean="0">
                              <a:solidFill>
                                <a:schemeClr val="bg1"/>
                              </a:solidFill>
                              <a:latin typeface="Cambria Math" panose="02040503050406030204" pitchFamily="18" charset="0"/>
                            </a:rPr>
                            <m:t>2</m:t>
                          </m:r>
                        </m:sub>
                      </m:sSub>
                    </m:oMath>
                  </m:oMathPara>
                </a14:m>
                <a:endParaRPr kumimoji="1" lang="ja-JP" altLang="en-US" sz="4000">
                  <a:solidFill>
                    <a:schemeClr val="bg1"/>
                  </a:solidFill>
                  <a:latin typeface="MS PGothic" panose="020B0600070205080204" pitchFamily="34" charset="-128"/>
                  <a:ea typeface="MS PGothic" panose="020B0600070205080204" pitchFamily="34" charset="-128"/>
                </a:endParaRPr>
              </a:p>
            </p:txBody>
          </p:sp>
        </mc:Choice>
        <mc:Fallback>
          <p:sp>
            <p:nvSpPr>
              <p:cNvPr id="40" name="テキスト ボックス 39">
                <a:extLst>
                  <a:ext uri="{FF2B5EF4-FFF2-40B4-BE49-F238E27FC236}">
                    <a16:creationId xmlns:a16="http://schemas.microsoft.com/office/drawing/2014/main" id="{0845D404-DEAF-1BEC-D34F-D4C77F1650AC}"/>
                  </a:ext>
                </a:extLst>
              </p:cNvPr>
              <p:cNvSpPr txBox="1">
                <a:spLocks noGrp="1" noRot="1" noChangeAspect="1" noMove="1" noResize="1" noEditPoints="1" noAdjustHandles="1" noChangeArrowheads="1" noChangeShapeType="1" noTextEdit="1"/>
              </p:cNvSpPr>
              <p:nvPr/>
            </p:nvSpPr>
            <p:spPr>
              <a:xfrm>
                <a:off x="4848420" y="6350868"/>
                <a:ext cx="558674" cy="615553"/>
              </a:xfrm>
              <a:prstGeom prst="rect">
                <a:avLst/>
              </a:prstGeom>
              <a:blipFill>
                <a:blip r:embed="rId6"/>
                <a:stretch>
                  <a:fillRect l="-40000" r="-2222" b="-1632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41" name="テキスト ボックス 40">
                <a:extLst>
                  <a:ext uri="{FF2B5EF4-FFF2-40B4-BE49-F238E27FC236}">
                    <a16:creationId xmlns:a16="http://schemas.microsoft.com/office/drawing/2014/main" id="{3475C994-A0F6-955E-7E9F-005A46F278C8}"/>
                  </a:ext>
                </a:extLst>
              </p:cNvPr>
              <p:cNvSpPr txBox="1">
                <a:spLocks noGrp="1" noRot="1" noMove="1" noResize="1" noEditPoints="1" noAdjustHandles="1" noChangeArrowheads="1" noChangeShapeType="1"/>
              </p:cNvSpPr>
              <p:nvPr/>
            </p:nvSpPr>
            <p:spPr>
              <a:xfrm>
                <a:off x="5729235" y="6365056"/>
                <a:ext cx="558674" cy="615553"/>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kumimoji="1" lang="en-US" altLang="ja-JP" sz="4000" b="0" i="1" smtClean="0">
                              <a:solidFill>
                                <a:schemeClr val="tx1"/>
                              </a:solidFill>
                              <a:latin typeface="Cambria Math" panose="02040503050406030204" pitchFamily="18" charset="0"/>
                            </a:rPr>
                          </m:ctrlPr>
                        </m:sSubPr>
                        <m:e>
                          <m:r>
                            <a:rPr lang="en-US" altLang="ja-JP" sz="4000" i="1">
                              <a:solidFill>
                                <a:schemeClr val="tx1"/>
                              </a:solidFill>
                              <a:latin typeface="Cambria Math" panose="02040503050406030204" pitchFamily="18" charset="0"/>
                            </a:rPr>
                            <m:t>𝑍</m:t>
                          </m:r>
                        </m:e>
                        <m:sub>
                          <m:r>
                            <a:rPr kumimoji="1" lang="en-US" altLang="ja-JP" sz="4000" b="0" i="1" smtClean="0">
                              <a:solidFill>
                                <a:schemeClr val="tx1"/>
                              </a:solidFill>
                              <a:latin typeface="Cambria Math" panose="02040503050406030204" pitchFamily="18" charset="0"/>
                            </a:rPr>
                            <m:t>3</m:t>
                          </m:r>
                        </m:sub>
                      </m:sSub>
                    </m:oMath>
                  </m:oMathPara>
                </a14:m>
                <a:endParaRPr kumimoji="1" lang="ja-JP" altLang="en-US" sz="4000">
                  <a:solidFill>
                    <a:schemeClr val="tx1"/>
                  </a:solidFill>
                  <a:latin typeface="MS PGothic" panose="020B0600070205080204" pitchFamily="34" charset="-128"/>
                  <a:ea typeface="MS PGothic" panose="020B0600070205080204" pitchFamily="34" charset="-128"/>
                </a:endParaRPr>
              </a:p>
            </p:txBody>
          </p:sp>
        </mc:Choice>
        <mc:Fallback>
          <p:sp>
            <p:nvSpPr>
              <p:cNvPr id="41" name="テキスト ボックス 40">
                <a:extLst>
                  <a:ext uri="{FF2B5EF4-FFF2-40B4-BE49-F238E27FC236}">
                    <a16:creationId xmlns:a16="http://schemas.microsoft.com/office/drawing/2014/main" id="{3475C994-A0F6-955E-7E9F-005A46F278C8}"/>
                  </a:ext>
                </a:extLst>
              </p:cNvPr>
              <p:cNvSpPr txBox="1">
                <a:spLocks noGrp="1" noRot="1" noChangeAspect="1" noMove="1" noResize="1" noEditPoints="1" noAdjustHandles="1" noChangeArrowheads="1" noChangeShapeType="1" noTextEdit="1"/>
              </p:cNvSpPr>
              <p:nvPr/>
            </p:nvSpPr>
            <p:spPr>
              <a:xfrm>
                <a:off x="5729235" y="6365056"/>
                <a:ext cx="558674" cy="615553"/>
              </a:xfrm>
              <a:prstGeom prst="rect">
                <a:avLst/>
              </a:prstGeom>
              <a:blipFill>
                <a:blip r:embed="rId7"/>
                <a:stretch>
                  <a:fillRect l="-43182" r="-2273" b="-183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75" name="テキスト ボックス 74">
                <a:extLst>
                  <a:ext uri="{FF2B5EF4-FFF2-40B4-BE49-F238E27FC236}">
                    <a16:creationId xmlns:a16="http://schemas.microsoft.com/office/drawing/2014/main" id="{4536C4E7-4368-3142-43A1-F07CC0F09BFB}"/>
                  </a:ext>
                </a:extLst>
              </p:cNvPr>
              <p:cNvSpPr txBox="1">
                <a:spLocks noGrp="1" noRot="1" noMove="1" noResize="1" noEditPoints="1" noAdjustHandles="1" noChangeArrowheads="1" noChangeShapeType="1"/>
              </p:cNvSpPr>
              <p:nvPr/>
            </p:nvSpPr>
            <p:spPr>
              <a:xfrm>
                <a:off x="11045157" y="2333550"/>
                <a:ext cx="6156159" cy="1261627"/>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反射率は媒質の音響インピー</a:t>
                </a:r>
                <a:endParaRPr lang="en-US" altLang="ja-JP" sz="3600" dirty="0">
                  <a:solidFill>
                    <a:schemeClr val="tx1">
                      <a:lumMod val="85000"/>
                      <a:lumOff val="15000"/>
                    </a:schemeClr>
                  </a:solidFill>
                  <a:latin typeface="MS PGothic" panose="020B0600070205080204" pitchFamily="34" charset="-128"/>
                  <a:ea typeface="MS PGothic" panose="020B0600070205080204" pitchFamily="34" charset="-128"/>
                </a:endParaRPr>
              </a:p>
              <a:p>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ダンス</a:t>
                </a:r>
                <a:r>
                  <a:rPr lang="en-US" altLang="ja-JP" sz="3600" dirty="0">
                    <a:solidFill>
                      <a:schemeClr val="tx1">
                        <a:lumMod val="85000"/>
                        <a:lumOff val="15000"/>
                      </a:schemeClr>
                    </a:solidFill>
                    <a:latin typeface="MS PGothic" panose="020B0600070205080204" pitchFamily="34" charset="-128"/>
                    <a:ea typeface="MS PGothic" panose="020B0600070205080204" pitchFamily="34" charset="-128"/>
                  </a:rPr>
                  <a:t> </a:t>
                </a:r>
                <a14:m>
                  <m:oMath xmlns:m="http://schemas.openxmlformats.org/officeDocument/2006/math">
                    <m:r>
                      <a:rPr lang="en-US" altLang="ja-JP" sz="3600" smtClean="0">
                        <a:solidFill>
                          <a:schemeClr val="tx1">
                            <a:lumMod val="85000"/>
                            <a:lumOff val="15000"/>
                          </a:schemeClr>
                        </a:solidFill>
                        <a:latin typeface="Cambria Math" panose="02040503050406030204" pitchFamily="18" charset="0"/>
                      </a:rPr>
                      <m:t>(</m:t>
                    </m:r>
                    <m:r>
                      <a:rPr lang="en-US" altLang="ja-JP" sz="3600" smtClean="0">
                        <a:solidFill>
                          <a:schemeClr val="tx1">
                            <a:lumMod val="85000"/>
                            <a:lumOff val="15000"/>
                          </a:schemeClr>
                        </a:solidFill>
                        <a:latin typeface="Cambria Math" panose="02040503050406030204" pitchFamily="18" charset="0"/>
                      </a:rPr>
                      <m:t>𝑍</m:t>
                    </m:r>
                    <m:r>
                      <a:rPr lang="en-US" altLang="ja-JP" sz="3600" smtClean="0">
                        <a:solidFill>
                          <a:schemeClr val="tx1">
                            <a:lumMod val="85000"/>
                            <a:lumOff val="15000"/>
                          </a:schemeClr>
                        </a:solidFill>
                        <a:latin typeface="Cambria Math" panose="02040503050406030204" pitchFamily="18" charset="0"/>
                      </a:rPr>
                      <m:t>) </m:t>
                    </m:r>
                  </m:oMath>
                </a14:m>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の差で決まる</a:t>
                </a:r>
              </a:p>
            </p:txBody>
          </p:sp>
        </mc:Choice>
        <mc:Fallback>
          <p:sp>
            <p:nvSpPr>
              <p:cNvPr id="75" name="テキスト ボックス 74">
                <a:extLst>
                  <a:ext uri="{FF2B5EF4-FFF2-40B4-BE49-F238E27FC236}">
                    <a16:creationId xmlns:a16="http://schemas.microsoft.com/office/drawing/2014/main" id="{4536C4E7-4368-3142-43A1-F07CC0F09BFB}"/>
                  </a:ext>
                </a:extLst>
              </p:cNvPr>
              <p:cNvSpPr txBox="1">
                <a:spLocks noGrp="1" noRot="1" noChangeAspect="1" noMove="1" noResize="1" noEditPoints="1" noAdjustHandles="1" noChangeArrowheads="1" noChangeShapeType="1" noTextEdit="1"/>
              </p:cNvSpPr>
              <p:nvPr/>
            </p:nvSpPr>
            <p:spPr>
              <a:xfrm>
                <a:off x="11045157" y="2333550"/>
                <a:ext cx="6156159" cy="1261627"/>
              </a:xfrm>
              <a:prstGeom prst="rect">
                <a:avLst/>
              </a:prstGeom>
              <a:blipFill>
                <a:blip r:embed="rId8"/>
                <a:stretch>
                  <a:fillRect l="-4321" t="-8911" b="-18812"/>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77" name="テキスト ボックス 76">
                <a:extLst>
                  <a:ext uri="{FF2B5EF4-FFF2-40B4-BE49-F238E27FC236}">
                    <a16:creationId xmlns:a16="http://schemas.microsoft.com/office/drawing/2014/main" id="{C360AB1C-85CA-20BC-F2B7-9B70A1D9890E}"/>
                  </a:ext>
                </a:extLst>
              </p:cNvPr>
              <p:cNvSpPr txBox="1">
                <a:spLocks noGrp="1" noRot="1" noMove="1" noResize="1" noEditPoints="1" noAdjustHandles="1" noChangeArrowheads="1" noChangeShapeType="1"/>
              </p:cNvSpPr>
              <p:nvPr/>
            </p:nvSpPr>
            <p:spPr>
              <a:xfrm>
                <a:off x="11045158" y="3807739"/>
                <a:ext cx="5627143" cy="1261627"/>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pPr>
                  <a:buClr>
                    <a:srgbClr val="000000"/>
                  </a:buClr>
                </a:pP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固有音響インピーダンス</a:t>
                </a:r>
                <a:r>
                  <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rPr>
                  <a:t> </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en-US" altLang="ja-JP" sz="3600" i="1" smtClean="0">
                        <a:solidFill>
                          <a:schemeClr val="tx1">
                            <a:lumMod val="85000"/>
                            <a:lumOff val="15000"/>
                          </a:schemeClr>
                        </a:solidFill>
                        <a:latin typeface="Cambria Math" panose="02040503050406030204" pitchFamily="18" charset="0"/>
                      </a:rPr>
                      <m:t>𝑍</m:t>
                    </m:r>
                    <m:r>
                      <a:rPr lang="en-US" altLang="ja-JP" sz="3600" i="1">
                        <a:solidFill>
                          <a:schemeClr val="tx1">
                            <a:lumMod val="85000"/>
                            <a:lumOff val="15000"/>
                          </a:schemeClr>
                        </a:solidFill>
                        <a:latin typeface="Cambria Math" panose="02040503050406030204" pitchFamily="18" charset="0"/>
                      </a:rPr>
                      <m:t>)</m:t>
                    </m:r>
                  </m:oMath>
                </a14:m>
                <a:endPar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endParaRPr>
              </a:p>
              <a:p>
                <a:pPr>
                  <a:buClr>
                    <a:srgbClr val="000000"/>
                  </a:buClr>
                </a:pP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＝密度</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ja-JP" altLang="en-US" sz="3600" i="1">
                        <a:solidFill>
                          <a:schemeClr val="tx1">
                            <a:lumMod val="85000"/>
                            <a:lumOff val="15000"/>
                          </a:schemeClr>
                        </a:solidFill>
                        <a:latin typeface="Cambria Math" panose="02040503050406030204" pitchFamily="18" charset="0"/>
                      </a:rPr>
                      <m:t>𝜌</m:t>
                    </m:r>
                    <m:r>
                      <a:rPr lang="en-US" altLang="ja-JP" sz="3600" i="1">
                        <a:solidFill>
                          <a:schemeClr val="tx1">
                            <a:lumMod val="85000"/>
                            <a:lumOff val="15000"/>
                          </a:schemeClr>
                        </a:solidFill>
                        <a:latin typeface="Cambria Math" panose="02040503050406030204" pitchFamily="18" charset="0"/>
                      </a:rPr>
                      <m:t>) </m:t>
                    </m:r>
                  </m:oMath>
                </a14:m>
                <a:r>
                  <a:rPr lang="en-US" altLang="ja-JP" sz="3600" dirty="0">
                    <a:solidFill>
                      <a:schemeClr val="tx1">
                        <a:lumMod val="85000"/>
                        <a:lumOff val="15000"/>
                      </a:schemeClr>
                    </a:solidFill>
                    <a:effectLst/>
                    <a:latin typeface="MS PGothic" panose="020B0600070205080204" pitchFamily="34" charset="-128"/>
                    <a:ea typeface="MS PGothic" panose="020B0600070205080204" pitchFamily="34" charset="-128"/>
                  </a:rPr>
                  <a:t>×</a:t>
                </a:r>
                <a:r>
                  <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rPr>
                  <a:t>音速</a:t>
                </a:r>
                <a14:m>
                  <m:oMath xmlns:m="http://schemas.openxmlformats.org/officeDocument/2006/math">
                    <m:r>
                      <a:rPr lang="en-US" altLang="ja-JP" sz="3600">
                        <a:solidFill>
                          <a:schemeClr val="tx1">
                            <a:lumMod val="85000"/>
                            <a:lumOff val="15000"/>
                          </a:schemeClr>
                        </a:solidFill>
                        <a:latin typeface="Cambria Math" panose="02040503050406030204" pitchFamily="18" charset="0"/>
                      </a:rPr>
                      <m:t>(</m:t>
                    </m:r>
                    <m:r>
                      <a:rPr lang="en-US" altLang="ja-JP" sz="3600" i="1">
                        <a:solidFill>
                          <a:schemeClr val="tx1">
                            <a:lumMod val="85000"/>
                            <a:lumOff val="15000"/>
                          </a:schemeClr>
                        </a:solidFill>
                        <a:latin typeface="Cambria Math" panose="02040503050406030204" pitchFamily="18" charset="0"/>
                      </a:rPr>
                      <m:t>𝑐</m:t>
                    </m:r>
                    <m:r>
                      <a:rPr lang="en-US" altLang="ja-JP" sz="3600" i="1">
                        <a:solidFill>
                          <a:schemeClr val="tx1">
                            <a:lumMod val="85000"/>
                            <a:lumOff val="15000"/>
                          </a:schemeClr>
                        </a:solidFill>
                        <a:latin typeface="Cambria Math" panose="02040503050406030204" pitchFamily="18" charset="0"/>
                      </a:rPr>
                      <m:t>) </m:t>
                    </m:r>
                  </m:oMath>
                </a14:m>
                <a:endParaRPr lang="ja-JP" altLang="en-US" sz="3600">
                  <a:solidFill>
                    <a:schemeClr val="tx1">
                      <a:lumMod val="85000"/>
                      <a:lumOff val="15000"/>
                    </a:schemeClr>
                  </a:solidFill>
                  <a:effectLst/>
                  <a:latin typeface="MS PGothic" panose="020B0600070205080204" pitchFamily="34" charset="-128"/>
                  <a:ea typeface="MS PGothic" panose="020B0600070205080204" pitchFamily="34" charset="-128"/>
                </a:endParaRPr>
              </a:p>
            </p:txBody>
          </p:sp>
        </mc:Choice>
        <mc:Fallback>
          <p:sp>
            <p:nvSpPr>
              <p:cNvPr id="77" name="テキスト ボックス 76">
                <a:extLst>
                  <a:ext uri="{FF2B5EF4-FFF2-40B4-BE49-F238E27FC236}">
                    <a16:creationId xmlns:a16="http://schemas.microsoft.com/office/drawing/2014/main" id="{C360AB1C-85CA-20BC-F2B7-9B70A1D9890E}"/>
                  </a:ext>
                </a:extLst>
              </p:cNvPr>
              <p:cNvSpPr txBox="1">
                <a:spLocks noGrp="1" noRot="1" noChangeAspect="1" noMove="1" noResize="1" noEditPoints="1" noAdjustHandles="1" noChangeArrowheads="1" noChangeShapeType="1" noTextEdit="1"/>
              </p:cNvSpPr>
              <p:nvPr/>
            </p:nvSpPr>
            <p:spPr>
              <a:xfrm>
                <a:off x="11045158" y="3807739"/>
                <a:ext cx="5627143" cy="1261627"/>
              </a:xfrm>
              <a:prstGeom prst="rect">
                <a:avLst/>
              </a:prstGeom>
              <a:blipFill>
                <a:blip r:embed="rId9"/>
                <a:stretch>
                  <a:fillRect l="-4730" t="-10000" r="-2703" b="-19000"/>
                </a:stretch>
              </a:blipFill>
            </p:spPr>
            <p:txBody>
              <a:bodyPr/>
              <a:lstStyle/>
              <a:p>
                <a:r>
                  <a:rPr lang="ja-JP" altLang="en-US">
                    <a:noFill/>
                  </a:rPr>
                  <a:t> </a:t>
                </a:r>
              </a:p>
            </p:txBody>
          </p:sp>
        </mc:Fallback>
      </mc:AlternateContent>
      <p:sp>
        <p:nvSpPr>
          <p:cNvPr id="78" name="Rectangle 29">
            <a:extLst>
              <a:ext uri="{FF2B5EF4-FFF2-40B4-BE49-F238E27FC236}">
                <a16:creationId xmlns:a16="http://schemas.microsoft.com/office/drawing/2014/main" id="{C6D51184-FA30-AAAA-9555-A602D226362B}"/>
              </a:ext>
            </a:extLst>
          </p:cNvPr>
          <p:cNvSpPr>
            <a:spLocks noGrp="1" noRot="1" noMove="1" noResize="1" noEditPoints="1" noAdjustHandles="1" noChangeArrowheads="1" noChangeShapeType="1"/>
          </p:cNvSpPr>
          <p:nvPr/>
        </p:nvSpPr>
        <p:spPr bwMode="auto">
          <a:xfrm>
            <a:off x="11090310" y="6734097"/>
            <a:ext cx="2135563" cy="640560"/>
          </a:xfrm>
          <a:prstGeom prst="rect">
            <a:avLst/>
          </a:prstGeom>
          <a:noFill/>
        </p:spPr>
        <p:txBody>
          <a:bodyPr wrap="square" lIns="0" tIns="0" rIns="0" bIns="0" rtlCol="0">
            <a:spAutoFit/>
          </a:bodyPr>
          <a:lstStyle/>
          <a:p>
            <a:pPr>
              <a:lnSpc>
                <a:spcPct val="120000"/>
              </a:lnSpc>
            </a:pPr>
            <a:r>
              <a:rPr lang="ja-JP" altLang="en-US" sz="4000" b="1">
                <a:solidFill>
                  <a:schemeClr val="tx1">
                    <a:lumMod val="85000"/>
                    <a:lumOff val="15000"/>
                  </a:schemeClr>
                </a:solidFill>
                <a:latin typeface="MS PGothic" panose="020B0600070205080204" pitchFamily="34" charset="-128"/>
                <a:ea typeface="MS PGothic" panose="020B0600070205080204" pitchFamily="34" charset="-128"/>
              </a:rPr>
              <a:t>反射率： </a:t>
            </a:r>
            <a:r>
              <a:rPr lang="en-US" altLang="ja-JP" sz="4000" b="1" dirty="0">
                <a:solidFill>
                  <a:schemeClr val="tx1">
                    <a:lumMod val="85000"/>
                    <a:lumOff val="15000"/>
                  </a:schemeClr>
                </a:solidFill>
                <a:latin typeface="MS PGothic" panose="020B0600070205080204" pitchFamily="34" charset="-128"/>
                <a:ea typeface="MS PGothic" panose="020B0600070205080204" pitchFamily="34" charset="-128"/>
              </a:rPr>
              <a:t> </a:t>
            </a:r>
            <a:endParaRPr lang="ja-JP" altLang="en-US" sz="4000" b="1">
              <a:solidFill>
                <a:schemeClr val="tx1">
                  <a:lumMod val="85000"/>
                  <a:lumOff val="15000"/>
                </a:schemeClr>
              </a:solidFill>
              <a:latin typeface="MS PGothic" panose="020B0600070205080204" pitchFamily="34" charset="-128"/>
              <a:ea typeface="MS PGothic" panose="020B0600070205080204" pitchFamily="34" charset="-128"/>
            </a:endParaRPr>
          </a:p>
        </p:txBody>
      </p:sp>
      <mc:AlternateContent xmlns:mc="http://schemas.openxmlformats.org/markup-compatibility/2006">
        <mc:Choice xmlns:a14="http://schemas.microsoft.com/office/drawing/2010/main" Requires="a14">
          <p:sp>
            <p:nvSpPr>
              <p:cNvPr id="79" name="テキスト ボックス 78">
                <a:extLst>
                  <a:ext uri="{FF2B5EF4-FFF2-40B4-BE49-F238E27FC236}">
                    <a16:creationId xmlns:a16="http://schemas.microsoft.com/office/drawing/2014/main" id="{9907199F-8EE6-D5BD-8903-BFEA513CB8F6}"/>
                  </a:ext>
                </a:extLst>
              </p:cNvPr>
              <p:cNvSpPr txBox="1">
                <a:spLocks noGrp="1" noRot="1" noMove="1" noResize="1" noEditPoints="1" noAdjustHandles="1" noChangeArrowheads="1" noChangeShapeType="1"/>
              </p:cNvSpPr>
              <p:nvPr/>
            </p:nvSpPr>
            <p:spPr>
              <a:xfrm>
                <a:off x="12927204" y="6245223"/>
                <a:ext cx="3045230" cy="1503810"/>
              </a:xfrm>
              <a:prstGeom prst="rect">
                <a:avLst/>
              </a:prstGeom>
              <a:noFill/>
            </p:spPr>
            <p:txBody>
              <a:bodyPr wrap="square" lIns="0" tIns="0" rIns="0" bIns="0" rtlCol="0">
                <a:spAutoFit/>
              </a:bodyPr>
              <a:lstStyle>
                <a:defPPr>
                  <a:defRPr lang="ja-JP"/>
                </a:defPPr>
                <a:lvl1pPr>
                  <a:lnSpc>
                    <a:spcPct val="120000"/>
                  </a:lnSpc>
                  <a:defRPr sz="2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pPr/>
                <a14:m>
                  <m:oMathPara xmlns:m="http://schemas.openxmlformats.org/officeDocument/2006/math">
                    <m:oMathParaPr>
                      <m:jc m:val="centerGroup"/>
                    </m:oMathParaPr>
                    <m:oMath xmlns:m="http://schemas.openxmlformats.org/officeDocument/2006/math">
                      <m:r>
                        <a:rPr lang="en-US" altLang="ja-JP" sz="4000" smtClean="0">
                          <a:solidFill>
                            <a:schemeClr val="tx1">
                              <a:lumMod val="85000"/>
                              <a:lumOff val="15000"/>
                            </a:schemeClr>
                          </a:solidFill>
                          <a:latin typeface="Cambria Math" panose="02040503050406030204" pitchFamily="18" charset="0"/>
                        </a:rPr>
                        <m:t>𝑅</m:t>
                      </m:r>
                      <m:r>
                        <a:rPr lang="en-US" altLang="ja-JP" sz="4000" smtClean="0">
                          <a:solidFill>
                            <a:schemeClr val="tx1">
                              <a:lumMod val="85000"/>
                              <a:lumOff val="15000"/>
                            </a:schemeClr>
                          </a:solidFill>
                          <a:latin typeface="Cambria Math" panose="02040503050406030204" pitchFamily="18" charset="0"/>
                        </a:rPr>
                        <m:t>=</m:t>
                      </m:r>
                      <m:f>
                        <m:fPr>
                          <m:ctrlPr>
                            <a:rPr lang="en-US" altLang="ja-JP" sz="4000" i="1">
                              <a:solidFill>
                                <a:schemeClr val="tx1">
                                  <a:lumMod val="85000"/>
                                  <a:lumOff val="15000"/>
                                </a:schemeClr>
                              </a:solidFill>
                              <a:latin typeface="Cambria Math" panose="02040503050406030204" pitchFamily="18" charset="0"/>
                            </a:rPr>
                          </m:ctrlPr>
                        </m:fPr>
                        <m:num>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2</m:t>
                              </m:r>
                            </m:sub>
                          </m:sSub>
                          <m:r>
                            <a:rPr lang="en-US" altLang="ja-JP" sz="4000">
                              <a:solidFill>
                                <a:schemeClr val="tx1">
                                  <a:lumMod val="85000"/>
                                  <a:lumOff val="15000"/>
                                </a:schemeClr>
                              </a:solidFill>
                              <a:latin typeface="Cambria Math" panose="02040503050406030204" pitchFamily="18" charset="0"/>
                            </a:rPr>
                            <m:t>−</m:t>
                          </m:r>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1</m:t>
                              </m:r>
                            </m:sub>
                          </m:sSub>
                        </m:num>
                        <m:den>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2</m:t>
                              </m:r>
                            </m:sub>
                          </m:sSub>
                          <m:r>
                            <a:rPr lang="en-US" altLang="ja-JP" sz="4000">
                              <a:solidFill>
                                <a:schemeClr val="tx1">
                                  <a:lumMod val="85000"/>
                                  <a:lumOff val="15000"/>
                                </a:schemeClr>
                              </a:solidFill>
                              <a:latin typeface="Cambria Math" panose="02040503050406030204" pitchFamily="18" charset="0"/>
                            </a:rPr>
                            <m:t>+</m:t>
                          </m:r>
                          <m:sSub>
                            <m:sSubPr>
                              <m:ctrlPr>
                                <a:rPr lang="en-US" altLang="ja-JP" sz="4000" i="1">
                                  <a:solidFill>
                                    <a:schemeClr val="tx1">
                                      <a:lumMod val="85000"/>
                                      <a:lumOff val="15000"/>
                                    </a:schemeClr>
                                  </a:solidFill>
                                  <a:latin typeface="Cambria Math" panose="02040503050406030204" pitchFamily="18" charset="0"/>
                                </a:rPr>
                              </m:ctrlPr>
                            </m:sSubPr>
                            <m:e>
                              <m:r>
                                <a:rPr lang="en-US" altLang="ja-JP" sz="4000">
                                  <a:solidFill>
                                    <a:schemeClr val="tx1">
                                      <a:lumMod val="85000"/>
                                      <a:lumOff val="15000"/>
                                    </a:schemeClr>
                                  </a:solidFill>
                                  <a:latin typeface="Cambria Math" panose="02040503050406030204" pitchFamily="18" charset="0"/>
                                </a:rPr>
                                <m:t>𝑍</m:t>
                              </m:r>
                            </m:e>
                            <m:sub>
                              <m:r>
                                <a:rPr lang="en-US" altLang="ja-JP" sz="4000">
                                  <a:solidFill>
                                    <a:schemeClr val="tx1">
                                      <a:lumMod val="85000"/>
                                      <a:lumOff val="15000"/>
                                    </a:schemeClr>
                                  </a:solidFill>
                                  <a:latin typeface="Cambria Math" panose="02040503050406030204" pitchFamily="18" charset="0"/>
                                </a:rPr>
                                <m:t>1</m:t>
                              </m:r>
                            </m:sub>
                          </m:sSub>
                        </m:den>
                      </m:f>
                    </m:oMath>
                  </m:oMathPara>
                </a14:m>
                <a:endParaRPr lang="ja-JP" altLang="en-US" sz="4000">
                  <a:solidFill>
                    <a:schemeClr val="tx1">
                      <a:lumMod val="85000"/>
                      <a:lumOff val="15000"/>
                    </a:schemeClr>
                  </a:solidFill>
                  <a:latin typeface="MS PGothic" panose="020B0600070205080204" pitchFamily="34" charset="-128"/>
                  <a:ea typeface="MS PGothic" panose="020B0600070205080204" pitchFamily="34" charset="-128"/>
                </a:endParaRPr>
              </a:p>
            </p:txBody>
          </p:sp>
        </mc:Choice>
        <mc:Fallback>
          <p:sp>
            <p:nvSpPr>
              <p:cNvPr id="79" name="テキスト ボックス 78">
                <a:extLst>
                  <a:ext uri="{FF2B5EF4-FFF2-40B4-BE49-F238E27FC236}">
                    <a16:creationId xmlns:a16="http://schemas.microsoft.com/office/drawing/2014/main" id="{9907199F-8EE6-D5BD-8903-BFEA513CB8F6}"/>
                  </a:ext>
                </a:extLst>
              </p:cNvPr>
              <p:cNvSpPr txBox="1">
                <a:spLocks noGrp="1" noRot="1" noChangeAspect="1" noMove="1" noResize="1" noEditPoints="1" noAdjustHandles="1" noChangeArrowheads="1" noChangeShapeType="1" noTextEdit="1"/>
              </p:cNvSpPr>
              <p:nvPr/>
            </p:nvSpPr>
            <p:spPr>
              <a:xfrm>
                <a:off x="12927204" y="6245223"/>
                <a:ext cx="3045230" cy="1503810"/>
              </a:xfrm>
              <a:prstGeom prst="rect">
                <a:avLst/>
              </a:prstGeom>
              <a:blipFill>
                <a:blip r:embed="rId10"/>
                <a:stretch>
                  <a:fillRect b="-5833"/>
                </a:stretch>
              </a:blipFill>
            </p:spPr>
            <p:txBody>
              <a:bodyPr/>
              <a:lstStyle/>
              <a:p>
                <a:r>
                  <a:rPr lang="ja-JP" altLang="en-US">
                    <a:noFill/>
                  </a:rPr>
                  <a:t> </a:t>
                </a:r>
              </a:p>
            </p:txBody>
          </p:sp>
        </mc:Fallback>
      </mc:AlternateContent>
      <p:sp>
        <p:nvSpPr>
          <p:cNvPr id="80" name="六角形 79">
            <a:extLst>
              <a:ext uri="{FF2B5EF4-FFF2-40B4-BE49-F238E27FC236}">
                <a16:creationId xmlns:a16="http://schemas.microsoft.com/office/drawing/2014/main" id="{445A9B93-F406-D90C-B7FD-7A8DC1DBF81D}"/>
              </a:ext>
            </a:extLst>
          </p:cNvPr>
          <p:cNvSpPr>
            <a:spLocks noGrp="1" noRot="1" noMove="1" noResize="1" noEditPoints="1" noAdjustHandles="1" noChangeArrowheads="1" noChangeShapeType="1"/>
          </p:cNvSpPr>
          <p:nvPr/>
        </p:nvSpPr>
        <p:spPr>
          <a:xfrm rot="5400000">
            <a:off x="10517503" y="248568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六角形 5">
            <a:extLst>
              <a:ext uri="{FF2B5EF4-FFF2-40B4-BE49-F238E27FC236}">
                <a16:creationId xmlns:a16="http://schemas.microsoft.com/office/drawing/2014/main" id="{CBBAB6F5-FB14-45AD-8015-F6FD7DE5568A}"/>
              </a:ext>
            </a:extLst>
          </p:cNvPr>
          <p:cNvSpPr>
            <a:spLocks noGrp="1" noRot="1" noMove="1" noResize="1" noEditPoints="1" noAdjustHandles="1" noChangeArrowheads="1" noChangeShapeType="1"/>
          </p:cNvSpPr>
          <p:nvPr/>
        </p:nvSpPr>
        <p:spPr>
          <a:xfrm rot="5400000">
            <a:off x="10517503" y="3915203"/>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51850224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par>
                                <p:cTn id="8" presetID="10" presetClass="entr" presetSubtype="0" fill="hold" nodeType="withEffect">
                                  <p:stCondLst>
                                    <p:cond delay="10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0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childTnLst>
                                </p:cTn>
                              </p:par>
                              <p:par>
                                <p:cTn id="21" presetID="10" presetClass="entr" presetSubtype="0"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E58E-97BC-B606-51BE-C6679DCF2504}"/>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F1EB2625-73FF-38F4-8CBF-76A4C7D5C507}"/>
              </a:ext>
            </a:extLst>
          </p:cNvPr>
          <p:cNvSpPr txBox="1">
            <a:spLocks noGrp="1" noRot="1" noMove="1" noResize="1" noEditPoints="1" noAdjustHandles="1" noChangeArrowheads="1" noChangeShapeType="1"/>
          </p:cNvSpPr>
          <p:nvPr/>
        </p:nvSpPr>
        <p:spPr>
          <a:xfrm>
            <a:off x="3189506" y="550800"/>
            <a:ext cx="11912532"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周波数と減衰</a:t>
            </a:r>
          </a:p>
        </p:txBody>
      </p:sp>
      <p:grpSp>
        <p:nvGrpSpPr>
          <p:cNvPr id="50" name="グループ化 49">
            <a:extLst>
              <a:ext uri="{FF2B5EF4-FFF2-40B4-BE49-F238E27FC236}">
                <a16:creationId xmlns:a16="http://schemas.microsoft.com/office/drawing/2014/main" id="{8EC27A1F-B593-355B-5D00-3CDDB9F4C26D}"/>
              </a:ext>
            </a:extLst>
          </p:cNvPr>
          <p:cNvGrpSpPr>
            <a:grpSpLocks noGrp="1" noUngrp="1" noRot="1" noMove="1" noResize="1"/>
          </p:cNvGrpSpPr>
          <p:nvPr/>
        </p:nvGrpSpPr>
        <p:grpSpPr>
          <a:xfrm>
            <a:off x="1743051" y="2196814"/>
            <a:ext cx="5694070" cy="783302"/>
            <a:chOff x="2947086" y="2981635"/>
            <a:chExt cx="3387488" cy="783302"/>
          </a:xfrm>
        </p:grpSpPr>
        <p:sp>
          <p:nvSpPr>
            <p:cNvPr id="45" name="四角形: 対角を丸める 44">
              <a:extLst>
                <a:ext uri="{FF2B5EF4-FFF2-40B4-BE49-F238E27FC236}">
                  <a16:creationId xmlns:a16="http://schemas.microsoft.com/office/drawing/2014/main" id="{B51B24E3-DA1E-844A-5A58-000E3000F9D4}"/>
                </a:ext>
              </a:extLst>
            </p:cNvPr>
            <p:cNvSpPr>
              <a:spLocks noGrp="1" noRot="1" noMove="1" noResize="1" noEditPoints="1" noAdjustHandles="1" noChangeArrowheads="1" noChangeShapeType="1"/>
            </p:cNvSpPr>
            <p:nvPr/>
          </p:nvSpPr>
          <p:spPr>
            <a:xfrm>
              <a:off x="2947086" y="2981635"/>
              <a:ext cx="3387488" cy="7833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3453A96B-A123-F066-A236-C5DF5A530DA8}"/>
                </a:ext>
              </a:extLst>
            </p:cNvPr>
            <p:cNvSpPr txBox="1">
              <a:spLocks noGrp="1" noRot="1" noMove="1" noResize="1" noEditPoints="1" noAdjustHandles="1" noChangeArrowheads="1" noChangeShapeType="1"/>
            </p:cNvSpPr>
            <p:nvPr/>
          </p:nvSpPr>
          <p:spPr>
            <a:xfrm>
              <a:off x="2975718" y="3042039"/>
              <a:ext cx="3198636" cy="677108"/>
            </a:xfrm>
            <a:prstGeom prst="rect">
              <a:avLst/>
            </a:prstGeom>
            <a:noFill/>
          </p:spPr>
          <p:txBody>
            <a:bodyPr wrap="square" lIns="0" tIns="0" rIns="0" bIns="0" anchor="ctr" anchorCtr="0">
              <a:spAutoFit/>
            </a:bodyPr>
            <a:lstStyle>
              <a:defPPr>
                <a:defRPr lang="ja-JP"/>
              </a:defPPr>
              <a:lvl1pPr algn="ctr">
                <a:defRPr sz="2800" b="1" spc="977">
                  <a:solidFill>
                    <a:srgbClr val="36515B"/>
                  </a:solidFill>
                  <a:latin typeface="Noto Sans JP" panose="020B0200000000000000" pitchFamily="50" charset="-128"/>
                  <a:ea typeface="Noto Sans JP" panose="020B0200000000000000" pitchFamily="50" charset="-128"/>
                </a:defRPr>
              </a:lvl1pPr>
            </a:lstStyle>
            <a:p>
              <a:r>
                <a:rPr lang="ja-JP" altLang="en-US" sz="4400">
                  <a:latin typeface="MS PGothic" panose="020B0600070205080204" pitchFamily="34" charset="-128"/>
                  <a:ea typeface="MS PGothic" panose="020B0600070205080204" pitchFamily="34" charset="-128"/>
                </a:rPr>
                <a:t>減衰</a:t>
              </a:r>
              <a:r>
                <a:rPr lang="ja-JP" altLang="en-US" sz="4000">
                  <a:latin typeface="MS PGothic" panose="020B0600070205080204" pitchFamily="34" charset="-128"/>
                  <a:ea typeface="MS PGothic" panose="020B0600070205080204" pitchFamily="34" charset="-128"/>
                </a:rPr>
                <a:t> </a:t>
              </a:r>
              <a:r>
                <a:rPr lang="en-US" altLang="ja-JP" sz="4000" spc="200" dirty="0">
                  <a:latin typeface="MS PGothic" panose="020B0600070205080204" pitchFamily="34" charset="-128"/>
                  <a:ea typeface="MS PGothic" panose="020B0600070205080204" pitchFamily="34" charset="-128"/>
                </a:rPr>
                <a:t>attenuation</a:t>
              </a:r>
              <a:endParaRPr lang="ja-JP" altLang="en-US" sz="4000" spc="200">
                <a:latin typeface="MS PGothic" panose="020B0600070205080204" pitchFamily="34" charset="-128"/>
                <a:ea typeface="MS PGothic" panose="020B0600070205080204" pitchFamily="34" charset="-128"/>
              </a:endParaRPr>
            </a:p>
          </p:txBody>
        </p:sp>
      </p:grpSp>
      <p:grpSp>
        <p:nvGrpSpPr>
          <p:cNvPr id="2" name="グループ化 1">
            <a:extLst>
              <a:ext uri="{FF2B5EF4-FFF2-40B4-BE49-F238E27FC236}">
                <a16:creationId xmlns:a16="http://schemas.microsoft.com/office/drawing/2014/main" id="{AE10A501-7D2B-DCEE-9EC9-90C53615EC95}"/>
              </a:ext>
            </a:extLst>
          </p:cNvPr>
          <p:cNvGrpSpPr>
            <a:grpSpLocks noGrp="1" noUngrp="1" noRot="1" noMove="1" noResize="1"/>
          </p:cNvGrpSpPr>
          <p:nvPr/>
        </p:nvGrpSpPr>
        <p:grpSpPr>
          <a:xfrm>
            <a:off x="3191756" y="3416454"/>
            <a:ext cx="12942324" cy="1489767"/>
            <a:chOff x="3476236" y="3625727"/>
            <a:chExt cx="12942324" cy="1489767"/>
          </a:xfrm>
        </p:grpSpPr>
        <p:sp>
          <p:nvSpPr>
            <p:cNvPr id="26" name="コンテンツ プレースホルダー 2">
              <a:extLst>
                <a:ext uri="{FF2B5EF4-FFF2-40B4-BE49-F238E27FC236}">
                  <a16:creationId xmlns:a16="http://schemas.microsoft.com/office/drawing/2014/main" id="{A9A149CE-EB3B-0372-7F21-2422B533CAB1}"/>
                </a:ext>
              </a:extLst>
            </p:cNvPr>
            <p:cNvSpPr txBox="1">
              <a:spLocks noGrp="1" noRot="1" noMove="1" noResize="1" noEditPoints="1" noAdjustHandles="1" noChangeArrowheads="1" noChangeShapeType="1"/>
            </p:cNvSpPr>
            <p:nvPr/>
          </p:nvSpPr>
          <p:spPr>
            <a:xfrm>
              <a:off x="3975233" y="3625727"/>
              <a:ext cx="12443327" cy="1489767"/>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伝搬過程で超音波のエネルギーが失われること</a:t>
              </a:r>
              <a:endParaRPr lang="en-US" altLang="ja-JP" sz="4400" dirty="0">
                <a:latin typeface="MS PGothic" panose="020B0600070205080204" pitchFamily="34" charset="-128"/>
                <a:ea typeface="MS PGothic" panose="020B0600070205080204" pitchFamily="34" charset="-128"/>
              </a:endParaRPr>
            </a:p>
            <a:p>
              <a:r>
                <a:rPr lang="en-US" altLang="ja-JP" sz="4000" dirty="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吸収、散乱、拡散などによる</a:t>
              </a:r>
              <a:r>
                <a:rPr lang="en-US" altLang="ja-JP" sz="4000" dirty="0">
                  <a:latin typeface="MS PGothic" panose="020B0600070205080204" pitchFamily="34" charset="-128"/>
                  <a:ea typeface="MS PGothic" panose="020B0600070205080204" pitchFamily="34" charset="-128"/>
                </a:rPr>
                <a:t>)</a:t>
              </a:r>
            </a:p>
          </p:txBody>
        </p:sp>
        <p:sp>
          <p:nvSpPr>
            <p:cNvPr id="8" name="六角形 7">
              <a:extLst>
                <a:ext uri="{FF2B5EF4-FFF2-40B4-BE49-F238E27FC236}">
                  <a16:creationId xmlns:a16="http://schemas.microsoft.com/office/drawing/2014/main" id="{F4DFC707-CD80-1F02-189D-2546E3D6AEA5}"/>
                </a:ext>
              </a:extLst>
            </p:cNvPr>
            <p:cNvSpPr>
              <a:spLocks noGrp="1" noRot="1" noMove="1" noResize="1" noEditPoints="1" noAdjustHandles="1" noChangeArrowheads="1" noChangeShapeType="1"/>
            </p:cNvSpPr>
            <p:nvPr/>
          </p:nvSpPr>
          <p:spPr>
            <a:xfrm rot="5400000">
              <a:off x="3452739" y="3854253"/>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7DA24196-8AAB-5E6D-123A-FE294513AD50}"/>
              </a:ext>
            </a:extLst>
          </p:cNvPr>
          <p:cNvGrpSpPr>
            <a:grpSpLocks noGrp="1" noUngrp="1" noRot="1" noMove="1" noResize="1"/>
          </p:cNvGrpSpPr>
          <p:nvPr/>
        </p:nvGrpSpPr>
        <p:grpSpPr>
          <a:xfrm>
            <a:off x="3191756" y="5281045"/>
            <a:ext cx="13572244" cy="704616"/>
            <a:chOff x="3476236" y="5280733"/>
            <a:chExt cx="13572244" cy="704616"/>
          </a:xfrm>
        </p:grpSpPr>
        <p:sp>
          <p:nvSpPr>
            <p:cNvPr id="6" name="コンテンツ プレースホルダー 2">
              <a:extLst>
                <a:ext uri="{FF2B5EF4-FFF2-40B4-BE49-F238E27FC236}">
                  <a16:creationId xmlns:a16="http://schemas.microsoft.com/office/drawing/2014/main" id="{8BB3E350-C93A-7791-AD2C-B295CCDE7AAC}"/>
                </a:ext>
              </a:extLst>
            </p:cNvPr>
            <p:cNvSpPr txBox="1">
              <a:spLocks noGrp="1" noRot="1" noMove="1" noResize="1" noEditPoints="1" noAdjustHandles="1" noChangeArrowheads="1" noChangeShapeType="1"/>
            </p:cNvSpPr>
            <p:nvPr/>
          </p:nvSpPr>
          <p:spPr>
            <a:xfrm>
              <a:off x="3975233" y="5280733"/>
              <a:ext cx="13073247" cy="70461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周波数が高いほど減衰が大きい </a:t>
              </a:r>
              <a:r>
                <a:rPr lang="en-US" altLang="ja-JP" sz="400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周波数依存減衰</a:t>
              </a:r>
              <a:r>
                <a:rPr lang="en-US" altLang="ja-JP" sz="4000">
                  <a:latin typeface="MS PGothic" panose="020B0600070205080204" pitchFamily="34" charset="-128"/>
                  <a:ea typeface="MS PGothic" panose="020B0600070205080204" pitchFamily="34" charset="-128"/>
                </a:rPr>
                <a:t>)</a:t>
              </a:r>
            </a:p>
          </p:txBody>
        </p:sp>
        <p:sp>
          <p:nvSpPr>
            <p:cNvPr id="9" name="六角形 8">
              <a:extLst>
                <a:ext uri="{FF2B5EF4-FFF2-40B4-BE49-F238E27FC236}">
                  <a16:creationId xmlns:a16="http://schemas.microsoft.com/office/drawing/2014/main" id="{204A8E31-ADF5-7112-26A7-119B83628F90}"/>
                </a:ext>
              </a:extLst>
            </p:cNvPr>
            <p:cNvSpPr>
              <a:spLocks noGrp="1" noRot="1" noMove="1" noResize="1" noEditPoints="1" noAdjustHandles="1" noChangeArrowheads="1" noChangeShapeType="1"/>
            </p:cNvSpPr>
            <p:nvPr/>
          </p:nvSpPr>
          <p:spPr>
            <a:xfrm rot="5400000">
              <a:off x="3452739" y="5491327"/>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grpSp>
        <p:nvGrpSpPr>
          <p:cNvPr id="5" name="グループ化 4">
            <a:extLst>
              <a:ext uri="{FF2B5EF4-FFF2-40B4-BE49-F238E27FC236}">
                <a16:creationId xmlns:a16="http://schemas.microsoft.com/office/drawing/2014/main" id="{79A3A199-D7D8-A1F0-F715-E348A7CCFAA0}"/>
              </a:ext>
            </a:extLst>
          </p:cNvPr>
          <p:cNvGrpSpPr>
            <a:grpSpLocks noGrp="1" noUngrp="1" noRot="1" noMove="1" noResize="1"/>
          </p:cNvGrpSpPr>
          <p:nvPr/>
        </p:nvGrpSpPr>
        <p:grpSpPr>
          <a:xfrm>
            <a:off x="3191756" y="6529213"/>
            <a:ext cx="11864676" cy="2334827"/>
            <a:chOff x="3029196" y="6204093"/>
            <a:chExt cx="11864676" cy="2334827"/>
          </a:xfrm>
        </p:grpSpPr>
        <p:grpSp>
          <p:nvGrpSpPr>
            <p:cNvPr id="4" name="グループ化 3">
              <a:extLst>
                <a:ext uri="{FF2B5EF4-FFF2-40B4-BE49-F238E27FC236}">
                  <a16:creationId xmlns:a16="http://schemas.microsoft.com/office/drawing/2014/main" id="{DC74C887-058E-7CFD-77A7-577750012EEB}"/>
                </a:ext>
              </a:extLst>
            </p:cNvPr>
            <p:cNvGrpSpPr>
              <a:grpSpLocks noGrp="1" noUngrp="1" noRot="1" noMove="1" noResize="1"/>
            </p:cNvGrpSpPr>
            <p:nvPr/>
          </p:nvGrpSpPr>
          <p:grpSpPr>
            <a:xfrm>
              <a:off x="3029196" y="6204093"/>
              <a:ext cx="11864676" cy="704616"/>
              <a:chOff x="3476236" y="6264658"/>
              <a:chExt cx="11864676" cy="704616"/>
            </a:xfrm>
          </p:grpSpPr>
          <p:sp>
            <p:nvSpPr>
              <p:cNvPr id="7" name="コンテンツ プレースホルダー 2">
                <a:extLst>
                  <a:ext uri="{FF2B5EF4-FFF2-40B4-BE49-F238E27FC236}">
                    <a16:creationId xmlns:a16="http://schemas.microsoft.com/office/drawing/2014/main" id="{17E92B41-29E8-C315-2D27-AA1200E08B66}"/>
                  </a:ext>
                </a:extLst>
              </p:cNvPr>
              <p:cNvSpPr txBox="1">
                <a:spLocks noGrp="1" noRot="1" noMove="1" noResize="1" noEditPoints="1" noAdjustHandles="1" noChangeArrowheads="1" noChangeShapeType="1"/>
              </p:cNvSpPr>
              <p:nvPr/>
            </p:nvSpPr>
            <p:spPr>
              <a:xfrm>
                <a:off x="3975233" y="6264658"/>
                <a:ext cx="11365679" cy="70461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周波数が高い</a:t>
                </a:r>
                <a:endParaRPr lang="en-US" altLang="ja-JP" sz="4400">
                  <a:latin typeface="MS PGothic" panose="020B0600070205080204" pitchFamily="34" charset="-128"/>
                  <a:ea typeface="MS PGothic" panose="020B0600070205080204" pitchFamily="34" charset="-128"/>
                </a:endParaRPr>
              </a:p>
            </p:txBody>
          </p:sp>
          <p:sp>
            <p:nvSpPr>
              <p:cNvPr id="10" name="六角形 9">
                <a:extLst>
                  <a:ext uri="{FF2B5EF4-FFF2-40B4-BE49-F238E27FC236}">
                    <a16:creationId xmlns:a16="http://schemas.microsoft.com/office/drawing/2014/main" id="{88D430D1-523E-574E-DB76-7D2017F10A51}"/>
                  </a:ext>
                </a:extLst>
              </p:cNvPr>
              <p:cNvSpPr>
                <a:spLocks noGrp="1" noRot="1" noMove="1" noResize="1" noEditPoints="1" noAdjustHandles="1" noChangeArrowheads="1" noChangeShapeType="1"/>
              </p:cNvSpPr>
              <p:nvPr/>
            </p:nvSpPr>
            <p:spPr>
              <a:xfrm rot="5400000">
                <a:off x="3452739" y="647525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MS PGothic" panose="020B0600070205080204" pitchFamily="34" charset="-128"/>
                  <a:ea typeface="MS PGothic" panose="020B0600070205080204" pitchFamily="34" charset="-128"/>
                </a:endParaRPr>
              </a:p>
            </p:txBody>
          </p:sp>
        </p:grpSp>
        <p:sp>
          <p:nvSpPr>
            <p:cNvPr id="11" name="コンテンツ プレースホルダー 2">
              <a:extLst>
                <a:ext uri="{FF2B5EF4-FFF2-40B4-BE49-F238E27FC236}">
                  <a16:creationId xmlns:a16="http://schemas.microsoft.com/office/drawing/2014/main" id="{645FC889-C51F-C33E-7852-EF34F1B6E0C6}"/>
                </a:ext>
              </a:extLst>
            </p:cNvPr>
            <p:cNvSpPr txBox="1">
              <a:spLocks noGrp="1" noRot="1" noMove="1" noResize="1" noEditPoints="1" noAdjustHandles="1" noChangeArrowheads="1" noChangeShapeType="1"/>
            </p:cNvSpPr>
            <p:nvPr/>
          </p:nvSpPr>
          <p:spPr>
            <a:xfrm>
              <a:off x="5067700" y="7071898"/>
              <a:ext cx="8152598" cy="640560"/>
            </a:xfrm>
            <a:prstGeom prst="rect">
              <a:avLst/>
            </a:prstGeom>
            <a:noFill/>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4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振動回数が大きい</a:t>
              </a:r>
              <a:endParaRPr lang="en-US" altLang="ja-JP">
                <a:latin typeface="MS PGothic" panose="020B0600070205080204" pitchFamily="34" charset="-128"/>
                <a:ea typeface="MS PGothic" panose="020B0600070205080204" pitchFamily="34" charset="-128"/>
              </a:endParaRPr>
            </a:p>
          </p:txBody>
        </p:sp>
        <p:sp>
          <p:nvSpPr>
            <p:cNvPr id="12" name="コンテンツ プレースホルダー 2">
              <a:extLst>
                <a:ext uri="{FF2B5EF4-FFF2-40B4-BE49-F238E27FC236}">
                  <a16:creationId xmlns:a16="http://schemas.microsoft.com/office/drawing/2014/main" id="{406C3D7C-32C9-C2E5-6883-4B89ADCED63F}"/>
                </a:ext>
              </a:extLst>
            </p:cNvPr>
            <p:cNvSpPr txBox="1">
              <a:spLocks noGrp="1" noRot="1" noMove="1" noResize="1" noEditPoints="1" noAdjustHandles="1" noChangeArrowheads="1" noChangeShapeType="1"/>
            </p:cNvSpPr>
            <p:nvPr/>
          </p:nvSpPr>
          <p:spPr>
            <a:xfrm>
              <a:off x="5067700" y="7898360"/>
              <a:ext cx="9156299" cy="64056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4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伝搬過程でエネルギーが失われやすい</a:t>
              </a:r>
              <a:endParaRPr lang="en-US" altLang="ja-JP">
                <a:latin typeface="MS PGothic" panose="020B0600070205080204" pitchFamily="34" charset="-128"/>
                <a:ea typeface="MS PGothic" panose="020B0600070205080204" pitchFamily="34" charset="-128"/>
              </a:endParaRPr>
            </a:p>
          </p:txBody>
        </p:sp>
        <p:sp>
          <p:nvSpPr>
            <p:cNvPr id="18" name="右矢印 222216">
              <a:extLst>
                <a:ext uri="{FF2B5EF4-FFF2-40B4-BE49-F238E27FC236}">
                  <a16:creationId xmlns:a16="http://schemas.microsoft.com/office/drawing/2014/main" id="{8E36F66A-6A84-35A7-318C-ECA6EB6B0A3B}"/>
                </a:ext>
              </a:extLst>
            </p:cNvPr>
            <p:cNvSpPr>
              <a:spLocks noGrp="1" noRot="1" noMove="1" noResize="1" noEditPoints="1" noAdjustHandles="1" noChangeArrowheads="1" noChangeShapeType="1"/>
            </p:cNvSpPr>
            <p:nvPr/>
          </p:nvSpPr>
          <p:spPr bwMode="auto">
            <a:xfrm>
              <a:off x="4292869" y="7239338"/>
              <a:ext cx="548638" cy="446606"/>
            </a:xfrm>
            <a:prstGeom prst="rightArrow">
              <a:avLst>
                <a:gd name="adj1" fmla="val 50000"/>
                <a:gd name="adj2" fmla="val 62295"/>
              </a:avLst>
            </a:prstGeom>
            <a:solidFill>
              <a:srgbClr val="3B565F"/>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sp>
          <p:nvSpPr>
            <p:cNvPr id="19" name="右矢印 222216">
              <a:extLst>
                <a:ext uri="{FF2B5EF4-FFF2-40B4-BE49-F238E27FC236}">
                  <a16:creationId xmlns:a16="http://schemas.microsoft.com/office/drawing/2014/main" id="{2447E218-749D-6FE8-B1E4-D54894395DB2}"/>
                </a:ext>
              </a:extLst>
            </p:cNvPr>
            <p:cNvSpPr>
              <a:spLocks noGrp="1" noRot="1" noMove="1" noResize="1" noEditPoints="1" noAdjustHandles="1" noChangeArrowheads="1" noChangeShapeType="1"/>
            </p:cNvSpPr>
            <p:nvPr/>
          </p:nvSpPr>
          <p:spPr bwMode="auto">
            <a:xfrm>
              <a:off x="4292869" y="7999788"/>
              <a:ext cx="548638" cy="446606"/>
            </a:xfrm>
            <a:prstGeom prst="rightArrow">
              <a:avLst>
                <a:gd name="adj1" fmla="val 50000"/>
                <a:gd name="adj2" fmla="val 62295"/>
              </a:avLst>
            </a:prstGeom>
            <a:solidFill>
              <a:srgbClr val="3B565F"/>
            </a:solidFill>
            <a:ln w="9525" algn="ctr">
              <a:noFill/>
              <a:miter lim="800000"/>
              <a:headEnd/>
              <a:tailEnd/>
            </a:ln>
            <a:effectLst/>
          </p:spPr>
          <p:txBody>
            <a:bodyPr vert="eaVert" wrap="none" anchor="ctr"/>
            <a:lstStyle/>
            <a:p>
              <a:endParaRPr lang="ja-JP" altLang="en-US" sz="1200">
                <a:solidFill>
                  <a:srgbClr val="000000"/>
                </a:solidFill>
                <a:latin typeface="MS PGothic" panose="020B0600070205080204" pitchFamily="34" charset="-128"/>
                <a:ea typeface="MS PGothic" panose="020B0600070205080204" pitchFamily="34" charset="-128"/>
              </a:endParaRPr>
            </a:p>
          </p:txBody>
        </p:sp>
      </p:grpSp>
    </p:spTree>
    <p:extLst>
      <p:ext uri="{BB962C8B-B14F-4D97-AF65-F5344CB8AC3E}">
        <p14:creationId xmlns:p14="http://schemas.microsoft.com/office/powerpoint/2010/main" val="148583032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87544"/>
            <a:ext cx="6749110" cy="1261884"/>
          </a:xfrm>
          <a:prstGeom prst="rect">
            <a:avLst/>
          </a:prstGeom>
          <a:noFill/>
        </p:spPr>
        <p:txBody>
          <a:bodyPr wrap="square" lIns="0" tIns="0" rIns="0" bIns="0" anchor="ctr" anchorCtr="0">
            <a:spAutoFit/>
          </a:bodyPr>
          <a:lstStyle/>
          <a:p>
            <a:r>
              <a:rPr lang="ja-JP" altLang="en-US" sz="8200" b="1" spc="1400">
                <a:solidFill>
                  <a:srgbClr val="3B565F"/>
                </a:solidFill>
                <a:latin typeface="Noto Sans JP" panose="020B0200000000000000" pitchFamily="50" charset="-128"/>
                <a:ea typeface="Noto Sans JP" panose="020B0200000000000000" pitchFamily="50" charset="-128"/>
              </a:rPr>
              <a:t>超音波とは</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58826"/>
            <a:ext cx="2688913" cy="631325"/>
          </a:xfrm>
          <a:prstGeom prst="rect">
            <a:avLst/>
          </a:prstGeom>
          <a:noFill/>
        </p:spPr>
        <p:txBody>
          <a:bodyPr wrap="square" lIns="0" tIns="0" rIns="0" bIns="0" anchor="ctr" anchorCtr="0">
            <a:spAutoFit/>
          </a:bodyPr>
          <a:lstStyle/>
          <a:p>
            <a:pPr algn="ctr"/>
            <a:r>
              <a:rPr lang="ja-JP" altLang="en-US" sz="4103" b="1">
                <a:solidFill>
                  <a:schemeClr val="bg1"/>
                </a:solidFill>
                <a:latin typeface="Noto Sans JP" panose="020B0200000000000000" pitchFamily="50" charset="-128"/>
                <a:ea typeface="Noto Sans JP" panose="020B0200000000000000" pitchFamily="50" charset="-128"/>
              </a:rPr>
              <a:t>基 礎 編</a:t>
            </a:r>
          </a:p>
        </p:txBody>
      </p:sp>
    </p:spTree>
    <p:extLst>
      <p:ext uri="{BB962C8B-B14F-4D97-AF65-F5344CB8AC3E}">
        <p14:creationId xmlns:p14="http://schemas.microsoft.com/office/powerpoint/2010/main" val="2231168922"/>
      </p:ext>
    </p:extLst>
  </p:cSld>
  <p:clrMapOvr>
    <a:masterClrMapping/>
  </p:clrMapOvr>
  <p:transition advTm="3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3EDDB-8579-83DF-D33A-B3032F87FFB7}"/>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10C0C5DB-44E5-F9E8-6AF9-2FBDEC0B2D06}"/>
              </a:ext>
            </a:extLst>
          </p:cNvPr>
          <p:cNvSpPr>
            <a:spLocks noGrp="1" noRot="1" noMove="1" noResize="1" noEditPoints="1" noAdjustHandles="1" noChangeArrowheads="1" noChangeShapeType="1"/>
          </p:cNvSpPr>
          <p:nvPr/>
        </p:nvSpPr>
        <p:spPr>
          <a:xfrm>
            <a:off x="1050612" y="1544320"/>
            <a:ext cx="16199697" cy="784626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34" name="正方形/長方形 33">
            <a:extLst>
              <a:ext uri="{FF2B5EF4-FFF2-40B4-BE49-F238E27FC236}">
                <a16:creationId xmlns:a16="http://schemas.microsoft.com/office/drawing/2014/main" id="{7740AA49-6CCC-FEBF-30A9-0FF0BB339BF2}"/>
              </a:ext>
            </a:extLst>
          </p:cNvPr>
          <p:cNvSpPr>
            <a:spLocks noGrp="1" noRot="1" noMove="1" noResize="1" noEditPoints="1" noAdjustHandles="1" noChangeArrowheads="1" noChangeShapeType="1"/>
          </p:cNvSpPr>
          <p:nvPr/>
        </p:nvSpPr>
        <p:spPr>
          <a:xfrm>
            <a:off x="3004695" y="7821438"/>
            <a:ext cx="12291530" cy="962707"/>
          </a:xfrm>
          <a:prstGeom prst="rect">
            <a:avLst/>
          </a:prstGeom>
          <a:solidFill>
            <a:schemeClr val="accent4">
              <a:lumMod val="60000"/>
              <a:lumOff val="40000"/>
              <a:alpha val="52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latin typeface="MS PGothic" panose="020B0600070205080204" pitchFamily="34" charset="-128"/>
              <a:ea typeface="MS PGothic" panose="020B0600070205080204" pitchFamily="34" charset="-128"/>
            </a:endParaRPr>
          </a:p>
        </p:txBody>
      </p:sp>
      <p:sp>
        <p:nvSpPr>
          <p:cNvPr id="8" name="正方形">
            <a:extLst>
              <a:ext uri="{FF2B5EF4-FFF2-40B4-BE49-F238E27FC236}">
                <a16:creationId xmlns:a16="http://schemas.microsoft.com/office/drawing/2014/main" id="{9013C1F5-CC85-FC03-FB73-8B4E4DBE6B90}"/>
              </a:ext>
            </a:extLst>
          </p:cNvPr>
          <p:cNvSpPr>
            <a:spLocks noGrp="1" noRot="1" noMove="1" noResize="1" noEditPoints="1" noAdjustHandles="1" noChangeArrowheads="1" noChangeShapeType="1"/>
          </p:cNvSpPr>
          <p:nvPr/>
        </p:nvSpPr>
        <p:spPr>
          <a:xfrm>
            <a:off x="6592647" y="2264186"/>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9" name="正方形">
            <a:extLst>
              <a:ext uri="{FF2B5EF4-FFF2-40B4-BE49-F238E27FC236}">
                <a16:creationId xmlns:a16="http://schemas.microsoft.com/office/drawing/2014/main" id="{66AC30A8-E0DE-DE87-C3EA-5B2CC101FB4A}"/>
              </a:ext>
            </a:extLst>
          </p:cNvPr>
          <p:cNvSpPr>
            <a:spLocks noGrp="1" noRot="1" noMove="1" noResize="1" noEditPoints="1" noAdjustHandles="1" noChangeArrowheads="1" noChangeShapeType="1"/>
          </p:cNvSpPr>
          <p:nvPr/>
        </p:nvSpPr>
        <p:spPr>
          <a:xfrm>
            <a:off x="7195308" y="2665961"/>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0" name="正方形">
            <a:extLst>
              <a:ext uri="{FF2B5EF4-FFF2-40B4-BE49-F238E27FC236}">
                <a16:creationId xmlns:a16="http://schemas.microsoft.com/office/drawing/2014/main" id="{D42D28B6-DAB5-96A3-ECE3-A56BBEA99A2B}"/>
              </a:ext>
            </a:extLst>
          </p:cNvPr>
          <p:cNvSpPr>
            <a:spLocks noGrp="1" noRot="1" noMove="1" noResize="1" noEditPoints="1" noAdjustHandles="1" noChangeArrowheads="1" noChangeShapeType="1"/>
          </p:cNvSpPr>
          <p:nvPr/>
        </p:nvSpPr>
        <p:spPr>
          <a:xfrm>
            <a:off x="7784576" y="3076507"/>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1" name="正方形">
            <a:extLst>
              <a:ext uri="{FF2B5EF4-FFF2-40B4-BE49-F238E27FC236}">
                <a16:creationId xmlns:a16="http://schemas.microsoft.com/office/drawing/2014/main" id="{EE709E14-3B4C-2DEA-E41B-D212DFE430D7}"/>
              </a:ext>
            </a:extLst>
          </p:cNvPr>
          <p:cNvSpPr>
            <a:spLocks noGrp="1" noRot="1" noMove="1" noResize="1" noEditPoints="1" noAdjustHandles="1" noChangeArrowheads="1" noChangeShapeType="1"/>
          </p:cNvSpPr>
          <p:nvPr/>
        </p:nvSpPr>
        <p:spPr>
          <a:xfrm>
            <a:off x="8367529" y="3476584"/>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18" name="正方形">
            <a:extLst>
              <a:ext uri="{FF2B5EF4-FFF2-40B4-BE49-F238E27FC236}">
                <a16:creationId xmlns:a16="http://schemas.microsoft.com/office/drawing/2014/main" id="{D921FFB3-C4B5-3ADC-6F27-198BD03D1C27}"/>
              </a:ext>
            </a:extLst>
          </p:cNvPr>
          <p:cNvSpPr>
            <a:spLocks noGrp="1" noRot="1" noMove="1" noResize="1" noEditPoints="1" noAdjustHandles="1" noChangeArrowheads="1" noChangeShapeType="1"/>
          </p:cNvSpPr>
          <p:nvPr/>
        </p:nvSpPr>
        <p:spPr>
          <a:xfrm>
            <a:off x="8967265" y="3884206"/>
            <a:ext cx="3654403" cy="3654403"/>
          </a:xfrm>
          <a:prstGeom prst="rect">
            <a:avLst/>
          </a:prstGeom>
          <a:solidFill>
            <a:srgbClr val="000000">
              <a:alpha val="20000"/>
            </a:srgbClr>
          </a:solidFill>
          <a:ln w="25400">
            <a:solidFill>
              <a:srgbClr val="000000"/>
            </a:solidFill>
            <a:miter lim="400000"/>
          </a:ln>
        </p:spPr>
        <p:txBody>
          <a:bodyPr lIns="53570" tIns="53570" rIns="53570" bIns="53570" anchor="ctr"/>
          <a:lstStyle/>
          <a:p>
            <a:pPr algn="ctr" defTabSz="616044">
              <a:defRPr sz="3800">
                <a:solidFill>
                  <a:srgbClr val="FFFFFF"/>
                </a:solidFill>
                <a:latin typeface="Cochin"/>
                <a:ea typeface="Cochin"/>
                <a:cs typeface="Cochin"/>
                <a:sym typeface="Cochin"/>
              </a:defRPr>
            </a:pPr>
            <a:endParaRPr sz="4007">
              <a:latin typeface="Noto Sans JP" panose="020B0200000000000000" pitchFamily="50" charset="-128"/>
              <a:ea typeface="Noto Sans JP" panose="020B0200000000000000" pitchFamily="50" charset="-128"/>
              <a:cs typeface="Noto Sans" panose="020B0502040504020204" pitchFamily="34" charset="0"/>
            </a:endParaRPr>
          </a:p>
        </p:txBody>
      </p:sp>
      <p:sp>
        <p:nvSpPr>
          <p:cNvPr id="21" name="テキスト ボックス 20">
            <a:extLst>
              <a:ext uri="{FF2B5EF4-FFF2-40B4-BE49-F238E27FC236}">
                <a16:creationId xmlns:a16="http://schemas.microsoft.com/office/drawing/2014/main" id="{31A04301-4258-C8AC-1B0C-3389351E88A9}"/>
              </a:ext>
            </a:extLst>
          </p:cNvPr>
          <p:cNvSpPr txBox="1">
            <a:spLocks noGrp="1" noRot="1" noMove="1" noResize="1" noEditPoints="1" noAdjustHandles="1" noChangeArrowheads="1" noChangeShapeType="1"/>
          </p:cNvSpPr>
          <p:nvPr/>
        </p:nvSpPr>
        <p:spPr>
          <a:xfrm>
            <a:off x="12174628" y="8824239"/>
            <a:ext cx="4119975" cy="430887"/>
          </a:xfrm>
          <a:prstGeom prst="rect">
            <a:avLst/>
          </a:prstGeom>
          <a:noFill/>
        </p:spPr>
        <p:txBody>
          <a:bodyPr wrap="square" lIns="0" tIns="0" rIns="0" bIns="0">
            <a:spAutoFit/>
          </a:bodyPr>
          <a:lstStyle/>
          <a:p>
            <a:pPr algn="r"/>
            <a:r>
              <a:rPr lang="en-US" altLang="ja-JP" sz="2800" dirty="0">
                <a:latin typeface="Noto Sans JP" panose="020B0200000000000000" pitchFamily="50" charset="-128"/>
                <a:ea typeface="Noto Sans JP" panose="020B0200000000000000" pitchFamily="50" charset="-128"/>
                <a:cs typeface="Helvetica"/>
                <a:sym typeface="Helvetica"/>
              </a:rPr>
              <a:t>α</a:t>
            </a:r>
            <a:r>
              <a:rPr lang="ja-JP" altLang="en-US" sz="2800">
                <a:latin typeface="Noto Sans JP" panose="020B0200000000000000" pitchFamily="50" charset="-128"/>
                <a:ea typeface="Noto Sans JP" panose="020B0200000000000000" pitchFamily="50" charset="-128"/>
                <a:cs typeface="Helvetica"/>
                <a:sym typeface="Helvetica"/>
              </a:rPr>
              <a:t>：減衰係数</a:t>
            </a:r>
            <a:endParaRPr lang="ja-JP" altLang="en-US" sz="2800">
              <a:latin typeface="Noto Sans JP" panose="020B0200000000000000" pitchFamily="50" charset="-128"/>
              <a:ea typeface="Noto Sans JP" panose="020B0200000000000000" pitchFamily="50" charset="-128"/>
            </a:endParaRPr>
          </a:p>
        </p:txBody>
      </p:sp>
      <mc:AlternateContent xmlns:mc="http://schemas.openxmlformats.org/markup-compatibility/2006">
        <mc:Choice xmlns:a14="http://schemas.microsoft.com/office/drawing/2010/main" Requires="a14">
          <p:sp>
            <p:nvSpPr>
              <p:cNvPr id="22" name="テキスト ボックス 21">
                <a:extLst>
                  <a:ext uri="{FF2B5EF4-FFF2-40B4-BE49-F238E27FC236}">
                    <a16:creationId xmlns:a16="http://schemas.microsoft.com/office/drawing/2014/main" id="{648C2032-346D-3F5F-7677-D748B6D9E54D}"/>
                  </a:ext>
                </a:extLst>
              </p:cNvPr>
              <p:cNvSpPr txBox="1">
                <a:spLocks noGrp="1" noRot="1" noMove="1" noResize="1" noEditPoints="1" noAdjustHandles="1" noChangeArrowheads="1" noChangeShapeType="1"/>
              </p:cNvSpPr>
              <p:nvPr/>
            </p:nvSpPr>
            <p:spPr>
              <a:xfrm>
                <a:off x="10644055" y="7930969"/>
                <a:ext cx="4275914" cy="738664"/>
              </a:xfrm>
              <a:prstGeom prst="rect">
                <a:avLst/>
              </a:prstGeom>
              <a:noFill/>
            </p:spPr>
            <p:txBody>
              <a:bodyPr wrap="none" lIns="0" tIns="0" rIns="0" bIns="0" rtlCol="0">
                <a:spAutoFit/>
              </a:bodyPr>
              <a:lstStyle/>
              <a:p>
                <a14:m>
                  <m:oMath xmlns:m="http://schemas.openxmlformats.org/officeDocument/2006/math">
                    <m:r>
                      <a:rPr lang="en-US" altLang="ja-JP" sz="4800" i="1">
                        <a:latin typeface="Cambria Math" panose="02040503050406030204" pitchFamily="18" charset="0"/>
                        <a:ea typeface="Cambria Math" panose="02040503050406030204" pitchFamily="18" charset="0"/>
                      </a:rPr>
                      <m:t>=</m:t>
                    </m:r>
                  </m:oMath>
                </a14:m>
                <a:r>
                  <a:rPr lang="en-US" altLang="ja-JP" sz="4800" dirty="0">
                    <a:latin typeface="MS PGothic" panose="020B0600070205080204" pitchFamily="34" charset="-128"/>
                    <a:ea typeface="MS PGothic" panose="020B0600070205080204" pitchFamily="34" charset="-128"/>
                  </a:rPr>
                  <a:t> </a:t>
                </a:r>
                <a14:m>
                  <m:oMath xmlns:m="http://schemas.openxmlformats.org/officeDocument/2006/math">
                    <m:sSup>
                      <m:sSupPr>
                        <m:ctrlPr>
                          <a:rPr lang="en-US" altLang="ja-JP" sz="4800" i="1">
                            <a:latin typeface="Cambria Math" panose="02040503050406030204" pitchFamily="18" charset="0"/>
                          </a:rPr>
                        </m:ctrlPr>
                      </m:sSupPr>
                      <m:e>
                        <m:r>
                          <a:rPr lang="en-US" altLang="ja-JP" sz="4800" i="1">
                            <a:latin typeface="Cambria Math" panose="02040503050406030204" pitchFamily="18" charset="0"/>
                          </a:rPr>
                          <m:t>0.8</m:t>
                        </m:r>
                      </m:e>
                      <m:sup>
                        <m:r>
                          <a:rPr lang="en-US" altLang="ja-JP" sz="4800" i="1">
                            <a:latin typeface="Cambria Math" panose="02040503050406030204" pitchFamily="18" charset="0"/>
                          </a:rPr>
                          <m:t>𝑋</m:t>
                        </m:r>
                      </m:sup>
                    </m:sSup>
                    <m:r>
                      <a:rPr lang="en-US" altLang="ja-JP" sz="4800" i="1">
                        <a:latin typeface="Cambria Math" panose="02040503050406030204" pitchFamily="18" charset="0"/>
                      </a:rPr>
                      <m:t>=</m:t>
                    </m:r>
                    <m:sSup>
                      <m:sSupPr>
                        <m:ctrlPr>
                          <a:rPr lang="en-US" altLang="ja-JP" sz="4800" i="1" smtClean="0">
                            <a:latin typeface="Cambria Math" panose="02040503050406030204" pitchFamily="18" charset="0"/>
                          </a:rPr>
                        </m:ctrlPr>
                      </m:sSupPr>
                      <m:e>
                        <m:r>
                          <a:rPr lang="en-US" altLang="ja-JP" sz="4800" i="1">
                            <a:latin typeface="Cambria Math" panose="02040503050406030204" pitchFamily="18" charset="0"/>
                          </a:rPr>
                          <m:t>10</m:t>
                        </m:r>
                      </m:e>
                      <m:sup>
                        <m:r>
                          <a:rPr lang="en-US" altLang="ja-JP" sz="4800" i="1">
                            <a:latin typeface="Cambria Math" panose="02040503050406030204" pitchFamily="18" charset="0"/>
                          </a:rPr>
                          <m:t>−</m:t>
                        </m:r>
                        <m:r>
                          <a:rPr lang="en-US" altLang="ja-JP" sz="4800" i="1">
                            <a:latin typeface="Cambria Math" panose="02040503050406030204" pitchFamily="18" charset="0"/>
                            <a:ea typeface="Cambria Math" panose="02040503050406030204" pitchFamily="18" charset="0"/>
                          </a:rPr>
                          <m:t>𝛼</m:t>
                        </m:r>
                        <m:r>
                          <a:rPr lang="en-US" altLang="ja-JP" sz="4800" i="1">
                            <a:latin typeface="Cambria Math" panose="02040503050406030204" pitchFamily="18" charset="0"/>
                            <a:ea typeface="Cambria Math" panose="02040503050406030204" pitchFamily="18" charset="0"/>
                          </a:rPr>
                          <m:t>𝑋</m:t>
                        </m:r>
                      </m:sup>
                    </m:sSup>
                  </m:oMath>
                </a14:m>
                <a:endParaRPr lang="ja-JP" altLang="en-US" sz="4800">
                  <a:latin typeface="MS PGothic" panose="020B0600070205080204" pitchFamily="34" charset="-128"/>
                  <a:ea typeface="MS PGothic" panose="020B0600070205080204" pitchFamily="34" charset="-128"/>
                </a:endParaRPr>
              </a:p>
            </p:txBody>
          </p:sp>
        </mc:Choice>
        <mc:Fallback>
          <p:sp>
            <p:nvSpPr>
              <p:cNvPr id="22" name="テキスト ボックス 21">
                <a:extLst>
                  <a:ext uri="{FF2B5EF4-FFF2-40B4-BE49-F238E27FC236}">
                    <a16:creationId xmlns:a16="http://schemas.microsoft.com/office/drawing/2014/main" id="{648C2032-346D-3F5F-7677-D748B6D9E54D}"/>
                  </a:ext>
                </a:extLst>
              </p:cNvPr>
              <p:cNvSpPr txBox="1">
                <a:spLocks noGrp="1" noRot="1" noChangeAspect="1" noMove="1" noResize="1" noEditPoints="1" noAdjustHandles="1" noChangeArrowheads="1" noChangeShapeType="1" noTextEdit="1"/>
              </p:cNvSpPr>
              <p:nvPr/>
            </p:nvSpPr>
            <p:spPr>
              <a:xfrm>
                <a:off x="10644055" y="7930969"/>
                <a:ext cx="4275914" cy="738664"/>
              </a:xfrm>
              <a:prstGeom prst="rect">
                <a:avLst/>
              </a:prstGeom>
              <a:blipFill>
                <a:blip r:embed="rId3"/>
                <a:stretch>
                  <a:fillRect l="-2959" r="-1479"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5" name="テキスト ボックス 24">
                <a:extLst>
                  <a:ext uri="{FF2B5EF4-FFF2-40B4-BE49-F238E27FC236}">
                    <a16:creationId xmlns:a16="http://schemas.microsoft.com/office/drawing/2014/main" id="{AC81DF02-0E67-4B1C-EAC6-9EEAC2C854D9}"/>
                  </a:ext>
                </a:extLst>
              </p:cNvPr>
              <p:cNvSpPr txBox="1">
                <a:spLocks noGrp="1" noRot="1" noMove="1" noResize="1" noEditPoints="1" noAdjustHandles="1" noChangeArrowheads="1" noChangeShapeType="1"/>
              </p:cNvSpPr>
              <p:nvPr/>
            </p:nvSpPr>
            <p:spPr>
              <a:xfrm>
                <a:off x="3435473" y="7940680"/>
                <a:ext cx="997068"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b="0" i="0" smtClean="0">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5" name="テキスト ボックス 24">
                <a:extLst>
                  <a:ext uri="{FF2B5EF4-FFF2-40B4-BE49-F238E27FC236}">
                    <a16:creationId xmlns:a16="http://schemas.microsoft.com/office/drawing/2014/main" id="{AC81DF02-0E67-4B1C-EAC6-9EEAC2C854D9}"/>
                  </a:ext>
                </a:extLst>
              </p:cNvPr>
              <p:cNvSpPr txBox="1">
                <a:spLocks noGrp="1" noRot="1" noChangeAspect="1" noMove="1" noResize="1" noEditPoints="1" noAdjustHandles="1" noChangeArrowheads="1" noChangeShapeType="1" noTextEdit="1"/>
              </p:cNvSpPr>
              <p:nvPr/>
            </p:nvSpPr>
            <p:spPr>
              <a:xfrm>
                <a:off x="3435473" y="7940680"/>
                <a:ext cx="997068" cy="738664"/>
              </a:xfrm>
              <a:prstGeom prst="rect">
                <a:avLst/>
              </a:prstGeom>
              <a:blipFill>
                <a:blip r:embed="rId4"/>
                <a:stretch>
                  <a:fillRect l="-10127" r="-11392"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8" name="テキスト ボックス 27">
                <a:extLst>
                  <a:ext uri="{FF2B5EF4-FFF2-40B4-BE49-F238E27FC236}">
                    <a16:creationId xmlns:a16="http://schemas.microsoft.com/office/drawing/2014/main" id="{0711718D-C64A-A66E-E975-E7CD7957E141}"/>
                  </a:ext>
                </a:extLst>
              </p:cNvPr>
              <p:cNvSpPr txBox="1">
                <a:spLocks noGrp="1" noRot="1" noMove="1" noResize="1" noEditPoints="1" noAdjustHandles="1" noChangeArrowheads="1" noChangeShapeType="1"/>
              </p:cNvSpPr>
              <p:nvPr/>
            </p:nvSpPr>
            <p:spPr>
              <a:xfrm>
                <a:off x="4426441" y="7940679"/>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8" name="テキスト ボックス 27">
                <a:extLst>
                  <a:ext uri="{FF2B5EF4-FFF2-40B4-BE49-F238E27FC236}">
                    <a16:creationId xmlns:a16="http://schemas.microsoft.com/office/drawing/2014/main" id="{0711718D-C64A-A66E-E975-E7CD7957E141}"/>
                  </a:ext>
                </a:extLst>
              </p:cNvPr>
              <p:cNvSpPr txBox="1">
                <a:spLocks noGrp="1" noRot="1" noChangeAspect="1" noMove="1" noResize="1" noEditPoints="1" noAdjustHandles="1" noChangeArrowheads="1" noChangeShapeType="1" noTextEdit="1"/>
              </p:cNvSpPr>
              <p:nvPr/>
            </p:nvSpPr>
            <p:spPr>
              <a:xfrm>
                <a:off x="4426441" y="7940679"/>
                <a:ext cx="1425070" cy="738664"/>
              </a:xfrm>
              <a:prstGeom prst="rect">
                <a:avLst/>
              </a:prstGeom>
              <a:blipFill>
                <a:blip r:embed="rId5"/>
                <a:stretch>
                  <a:fillRect l="-5310" r="-7965" b="-8475"/>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9" name="テキスト ボックス 28">
                <a:extLst>
                  <a:ext uri="{FF2B5EF4-FFF2-40B4-BE49-F238E27FC236}">
                    <a16:creationId xmlns:a16="http://schemas.microsoft.com/office/drawing/2014/main" id="{1AA4A72A-9482-1836-AE32-6C079B5EA49C}"/>
                  </a:ext>
                </a:extLst>
              </p:cNvPr>
              <p:cNvSpPr txBox="1">
                <a:spLocks noGrp="1" noRot="1" noMove="1" noResize="1" noEditPoints="1" noAdjustHandles="1" noChangeArrowheads="1" noChangeShapeType="1"/>
              </p:cNvSpPr>
              <p:nvPr/>
            </p:nvSpPr>
            <p:spPr>
              <a:xfrm>
                <a:off x="5945415" y="7937120"/>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29" name="テキスト ボックス 28">
                <a:extLst>
                  <a:ext uri="{FF2B5EF4-FFF2-40B4-BE49-F238E27FC236}">
                    <a16:creationId xmlns:a16="http://schemas.microsoft.com/office/drawing/2014/main" id="{1AA4A72A-9482-1836-AE32-6C079B5EA49C}"/>
                  </a:ext>
                </a:extLst>
              </p:cNvPr>
              <p:cNvSpPr txBox="1">
                <a:spLocks noGrp="1" noRot="1" noChangeAspect="1" noMove="1" noResize="1" noEditPoints="1" noAdjustHandles="1" noChangeArrowheads="1" noChangeShapeType="1" noTextEdit="1"/>
              </p:cNvSpPr>
              <p:nvPr/>
            </p:nvSpPr>
            <p:spPr>
              <a:xfrm>
                <a:off x="5945415" y="7937120"/>
                <a:ext cx="1425070" cy="738664"/>
              </a:xfrm>
              <a:prstGeom prst="rect">
                <a:avLst/>
              </a:prstGeom>
              <a:blipFill>
                <a:blip r:embed="rId6"/>
                <a:stretch>
                  <a:fillRect l="-6195" r="-7080" b="-8333"/>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0" name="テキスト ボックス 29">
                <a:extLst>
                  <a:ext uri="{FF2B5EF4-FFF2-40B4-BE49-F238E27FC236}">
                    <a16:creationId xmlns:a16="http://schemas.microsoft.com/office/drawing/2014/main" id="{8BC325E0-598D-AA02-C8A0-2F5C1F1E3E88}"/>
                  </a:ext>
                </a:extLst>
              </p:cNvPr>
              <p:cNvSpPr txBox="1">
                <a:spLocks noGrp="1" noRot="1" noMove="1" noResize="1" noEditPoints="1" noAdjustHandles="1" noChangeArrowheads="1" noChangeShapeType="1"/>
              </p:cNvSpPr>
              <p:nvPr/>
            </p:nvSpPr>
            <p:spPr>
              <a:xfrm>
                <a:off x="7468781" y="7933560"/>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30" name="テキスト ボックス 29">
                <a:extLst>
                  <a:ext uri="{FF2B5EF4-FFF2-40B4-BE49-F238E27FC236}">
                    <a16:creationId xmlns:a16="http://schemas.microsoft.com/office/drawing/2014/main" id="{8BC325E0-598D-AA02-C8A0-2F5C1F1E3E88}"/>
                  </a:ext>
                </a:extLst>
              </p:cNvPr>
              <p:cNvSpPr txBox="1">
                <a:spLocks noGrp="1" noRot="1" noChangeAspect="1" noMove="1" noResize="1" noEditPoints="1" noAdjustHandles="1" noChangeArrowheads="1" noChangeShapeType="1" noTextEdit="1"/>
              </p:cNvSpPr>
              <p:nvPr/>
            </p:nvSpPr>
            <p:spPr>
              <a:xfrm>
                <a:off x="7468781" y="7933560"/>
                <a:ext cx="1425070" cy="738664"/>
              </a:xfrm>
              <a:prstGeom prst="rect">
                <a:avLst/>
              </a:prstGeom>
              <a:blipFill>
                <a:blip r:embed="rId7"/>
                <a:stretch>
                  <a:fillRect l="-6195" r="-7080" b="-6667"/>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31" name="テキスト ボックス 30">
                <a:extLst>
                  <a:ext uri="{FF2B5EF4-FFF2-40B4-BE49-F238E27FC236}">
                    <a16:creationId xmlns:a16="http://schemas.microsoft.com/office/drawing/2014/main" id="{1E639E9C-DE1B-F283-2990-6772F9820A19}"/>
                  </a:ext>
                </a:extLst>
              </p:cNvPr>
              <p:cNvSpPr txBox="1">
                <a:spLocks noGrp="1" noRot="1" noMove="1" noResize="1" noEditPoints="1" noAdjustHandles="1" noChangeArrowheads="1" noChangeShapeType="1"/>
              </p:cNvSpPr>
              <p:nvPr/>
            </p:nvSpPr>
            <p:spPr>
              <a:xfrm>
                <a:off x="9019657" y="7940679"/>
                <a:ext cx="1425070" cy="73866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4800" i="1">
                          <a:latin typeface="Cambria Math" panose="02040503050406030204" pitchFamily="18" charset="0"/>
                          <a:ea typeface="Cambria Math" panose="02040503050406030204" pitchFamily="18" charset="0"/>
                        </a:rPr>
                        <m:t>×</m:t>
                      </m:r>
                      <m:r>
                        <a:rPr lang="en-US" altLang="ja-JP" sz="4800" i="1">
                          <a:latin typeface="Cambria Math" panose="02040503050406030204" pitchFamily="18" charset="0"/>
                        </a:rPr>
                        <m:t>0.8</m:t>
                      </m:r>
                    </m:oMath>
                  </m:oMathPara>
                </a14:m>
                <a:endParaRPr lang="ja-JP" altLang="en-US" sz="4800">
                  <a:latin typeface="MS PGothic" panose="020B0600070205080204" pitchFamily="34" charset="-128"/>
                  <a:ea typeface="MS PGothic" panose="020B0600070205080204" pitchFamily="34" charset="-128"/>
                </a:endParaRPr>
              </a:p>
            </p:txBody>
          </p:sp>
        </mc:Choice>
        <mc:Fallback>
          <p:sp>
            <p:nvSpPr>
              <p:cNvPr id="31" name="テキスト ボックス 30">
                <a:extLst>
                  <a:ext uri="{FF2B5EF4-FFF2-40B4-BE49-F238E27FC236}">
                    <a16:creationId xmlns:a16="http://schemas.microsoft.com/office/drawing/2014/main" id="{1E639E9C-DE1B-F283-2990-6772F9820A19}"/>
                  </a:ext>
                </a:extLst>
              </p:cNvPr>
              <p:cNvSpPr txBox="1">
                <a:spLocks noGrp="1" noRot="1" noChangeAspect="1" noMove="1" noResize="1" noEditPoints="1" noAdjustHandles="1" noChangeArrowheads="1" noChangeShapeType="1" noTextEdit="1"/>
              </p:cNvSpPr>
              <p:nvPr/>
            </p:nvSpPr>
            <p:spPr>
              <a:xfrm>
                <a:off x="9019657" y="7940679"/>
                <a:ext cx="1425070" cy="738664"/>
              </a:xfrm>
              <a:prstGeom prst="rect">
                <a:avLst/>
              </a:prstGeom>
              <a:blipFill>
                <a:blip r:embed="rId8"/>
                <a:stretch>
                  <a:fillRect l="-6195" r="-7965" b="-8475"/>
                </a:stretch>
              </a:blipFill>
            </p:spPr>
            <p:txBody>
              <a:bodyPr/>
              <a:lstStyle/>
              <a:p>
                <a:r>
                  <a:rPr lang="ja-JP" altLang="en-US">
                    <a:noFill/>
                  </a:rPr>
                  <a:t> </a:t>
                </a:r>
              </a:p>
            </p:txBody>
          </p:sp>
        </mc:Fallback>
      </mc:AlternateContent>
      <p:sp>
        <p:nvSpPr>
          <p:cNvPr id="12" name="テキスト ボックス 11">
            <a:extLst>
              <a:ext uri="{FF2B5EF4-FFF2-40B4-BE49-F238E27FC236}">
                <a16:creationId xmlns:a16="http://schemas.microsoft.com/office/drawing/2014/main" id="{BA756B57-F576-5F9F-4D1A-AD5DF42640CB}"/>
              </a:ext>
            </a:extLst>
          </p:cNvPr>
          <p:cNvSpPr txBox="1">
            <a:spLocks noGrp="1" noRot="1" noMove="1" noResize="1" noEditPoints="1" noAdjustHandles="1" noChangeArrowheads="1" noChangeShapeType="1"/>
          </p:cNvSpPr>
          <p:nvPr/>
        </p:nvSpPr>
        <p:spPr>
          <a:xfrm>
            <a:off x="1050614" y="550800"/>
            <a:ext cx="762602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pc="0"/>
              <a:t>減衰について考える</a:t>
            </a:r>
          </a:p>
        </p:txBody>
      </p:sp>
      <p:sp>
        <p:nvSpPr>
          <p:cNvPr id="13" name="テキスト ボックス 12">
            <a:extLst>
              <a:ext uri="{FF2B5EF4-FFF2-40B4-BE49-F238E27FC236}">
                <a16:creationId xmlns:a16="http://schemas.microsoft.com/office/drawing/2014/main" id="{6B09571F-78E9-0743-A8BF-A35DBFEA2470}"/>
              </a:ext>
            </a:extLst>
          </p:cNvPr>
          <p:cNvSpPr txBox="1">
            <a:spLocks noGrp="1" noRot="1" noMove="1" noResize="1" noEditPoints="1" noAdjustHandles="1" noChangeArrowheads="1" noChangeShapeType="1"/>
          </p:cNvSpPr>
          <p:nvPr/>
        </p:nvSpPr>
        <p:spPr>
          <a:xfrm>
            <a:off x="1660423" y="3768221"/>
            <a:ext cx="4485522" cy="1200329"/>
          </a:xfrm>
          <a:prstGeom prst="rect">
            <a:avLst/>
          </a:prstGeom>
          <a:noFill/>
        </p:spPr>
        <p:txBody>
          <a:bodyPr wrap="none" rtlCol="0">
            <a:spAutoFit/>
          </a:bodyPr>
          <a:lstStyle/>
          <a:p>
            <a:pPr algn="ctr"/>
            <a:r>
              <a:rPr kumimoji="1" lang="ja-JP" altLang="en-US" sz="3600" kern="100">
                <a:solidFill>
                  <a:schemeClr val="tx1"/>
                </a:solidFill>
                <a:effectLst/>
                <a:latin typeface="MS PGothic" panose="020B0600070205080204" pitchFamily="34" charset="-128"/>
                <a:ea typeface="MS PGothic" panose="020B0600070205080204" pitchFamily="34" charset="-128"/>
                <a:cs typeface="Noto Sans" panose="020B0502040504020204" pitchFamily="34" charset="0"/>
              </a:rPr>
              <a:t>光を吸収する</a:t>
            </a:r>
            <a:r>
              <a:rPr kumimoji="1" lang="ja-JP" altLang="ja-JP" sz="3600" kern="100">
                <a:solidFill>
                  <a:schemeClr val="tx1"/>
                </a:solidFill>
                <a:effectLst/>
                <a:latin typeface="MS PGothic" panose="020B0600070205080204" pitchFamily="34" charset="-128"/>
                <a:ea typeface="MS PGothic" panose="020B0600070205080204" pitchFamily="34" charset="-128"/>
                <a:cs typeface="Noto Sans" panose="020B0502040504020204" pitchFamily="34" charset="0"/>
              </a:rPr>
              <a:t>板ガラス</a:t>
            </a:r>
            <a:endParaRPr kumimoji="1" lang="en-US" altLang="ja-JP" sz="3600" kern="100" dirty="0">
              <a:solidFill>
                <a:schemeClr val="tx1"/>
              </a:solidFill>
              <a:effectLst/>
              <a:latin typeface="MS PGothic" panose="020B0600070205080204" pitchFamily="34" charset="-128"/>
              <a:ea typeface="MS PGothic" panose="020B0600070205080204" pitchFamily="34" charset="-128"/>
              <a:cs typeface="Noto Sans" panose="020B0502040504020204" pitchFamily="34" charset="0"/>
            </a:endParaRPr>
          </a:p>
          <a:p>
            <a:pPr algn="ctr"/>
            <a:r>
              <a:rPr lang="ja-JP" altLang="en-US" sz="3600" kern="100">
                <a:latin typeface="MS PGothic" panose="020B0600070205080204" pitchFamily="34" charset="-128"/>
                <a:ea typeface="MS PGothic" panose="020B0600070205080204" pitchFamily="34" charset="-128"/>
                <a:cs typeface="Noto Sans" panose="020B0502040504020204" pitchFamily="34" charset="0"/>
              </a:rPr>
              <a:t>（透過率</a:t>
            </a:r>
            <a:r>
              <a:rPr lang="en-US" altLang="ja-JP" sz="3600" kern="100" dirty="0">
                <a:latin typeface="MS PGothic" panose="020B0600070205080204" pitchFamily="34" charset="-128"/>
                <a:ea typeface="MS PGothic" panose="020B0600070205080204" pitchFamily="34" charset="-128"/>
                <a:cs typeface="Noto Sans" panose="020B0502040504020204" pitchFamily="34" charset="0"/>
              </a:rPr>
              <a:t>80</a:t>
            </a:r>
            <a:r>
              <a:rPr lang="ja-JP" altLang="en-US" sz="3600" kern="100">
                <a:latin typeface="MS PGothic" panose="020B0600070205080204" pitchFamily="34" charset="-128"/>
                <a:ea typeface="MS PGothic" panose="020B0600070205080204" pitchFamily="34" charset="-128"/>
                <a:cs typeface="Noto Sans" panose="020B0502040504020204" pitchFamily="34" charset="0"/>
              </a:rPr>
              <a:t>％）</a:t>
            </a:r>
            <a:endParaRPr kumimoji="1" lang="ja-JP" altLang="en-US">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958344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p:tmAbs val="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9" presetClass="entr" presetSubtype="0" fill="hold" grpId="0" nodeType="withEffect">
                                  <p:stCondLst>
                                    <p:cond delay="1000"/>
                                  </p:stCondLst>
                                  <p:childTnLst>
                                    <p:set>
                                      <p:cBhvr>
                                        <p:cTn id="10" dur="1" fill="hold">
                                          <p:stCondLst>
                                            <p:cond delay="0"/>
                                          </p:stCondLst>
                                        </p:cTn>
                                        <p:tgtEl>
                                          <p:spTgt spid="28"/>
                                        </p:tgtEl>
                                        <p:attrNameLst>
                                          <p:attrName>style.visibility</p:attrName>
                                        </p:attrNameLst>
                                      </p:cBhvr>
                                      <p:to>
                                        <p:strVal val="visible"/>
                                      </p:to>
                                    </p:set>
                                    <p:animEffect transition="in" filter="dissolv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iterate>
                                    <p:tmAbs val="0"/>
                                  </p:iterate>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fill="hold"/>
                                        <p:tgtEl>
                                          <p:spTgt spid="10"/>
                                        </p:tgtEl>
                                        <p:attrNameLst>
                                          <p:attrName>ppt_x</p:attrName>
                                        </p:attrNameLst>
                                      </p:cBhvr>
                                      <p:tavLst>
                                        <p:tav tm="0">
                                          <p:val>
                                            <p:strVal val="#ppt_x"/>
                                          </p:val>
                                        </p:tav>
                                        <p:tav tm="100000">
                                          <p:val>
                                            <p:strVal val="#ppt_x"/>
                                          </p:val>
                                        </p:tav>
                                      </p:tavLst>
                                    </p:anim>
                                    <p:anim calcmode="lin" valueType="num">
                                      <p:cBhvr additive="base">
                                        <p:cTn id="17" dur="1000" fill="hold"/>
                                        <p:tgtEl>
                                          <p:spTgt spid="10"/>
                                        </p:tgtEl>
                                        <p:attrNameLst>
                                          <p:attrName>ppt_y</p:attrName>
                                        </p:attrNameLst>
                                      </p:cBhvr>
                                      <p:tavLst>
                                        <p:tav tm="0">
                                          <p:val>
                                            <p:strVal val="0-#ppt_h/2"/>
                                          </p:val>
                                        </p:tav>
                                        <p:tav tm="100000">
                                          <p:val>
                                            <p:strVal val="#ppt_y"/>
                                          </p:val>
                                        </p:tav>
                                      </p:tavLst>
                                    </p:anim>
                                  </p:childTnLst>
                                </p:cTn>
                              </p:par>
                              <p:par>
                                <p:cTn id="18" presetID="9" presetClass="entr" presetSubtype="0" fill="hold" grpId="0" nodeType="withEffect">
                                  <p:stCondLst>
                                    <p:cond delay="500"/>
                                  </p:stCondLst>
                                  <p:childTnLst>
                                    <p:set>
                                      <p:cBhvr>
                                        <p:cTn id="19" dur="1" fill="hold">
                                          <p:stCondLst>
                                            <p:cond delay="0"/>
                                          </p:stCondLst>
                                        </p:cTn>
                                        <p:tgtEl>
                                          <p:spTgt spid="29"/>
                                        </p:tgtEl>
                                        <p:attrNameLst>
                                          <p:attrName>style.visibility</p:attrName>
                                        </p:attrNameLst>
                                      </p:cBhvr>
                                      <p:to>
                                        <p:strVal val="visible"/>
                                      </p:to>
                                    </p:set>
                                    <p:animEffect transition="in" filter="dissolve">
                                      <p:cBhvr>
                                        <p:cTn id="20" dur="500"/>
                                        <p:tgtEl>
                                          <p:spTgt spid="29"/>
                                        </p:tgtEl>
                                      </p:cBhvr>
                                    </p:animEffect>
                                  </p:childTnLst>
                                </p:cTn>
                              </p:par>
                              <p:par>
                                <p:cTn id="21" presetID="2" presetClass="entr" presetSubtype="1" fill="hold" grpId="0" nodeType="withEffect">
                                  <p:stCondLst>
                                    <p:cond delay="1000"/>
                                  </p:stCondLst>
                                  <p:iterate>
                                    <p:tmAbs val="0"/>
                                  </p:iterate>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par>
                                <p:cTn id="25" presetID="9" presetClass="entr" presetSubtype="0" fill="hold" grpId="0" nodeType="withEffect">
                                  <p:stCondLst>
                                    <p:cond delay="1500"/>
                                  </p:stCondLst>
                                  <p:childTnLst>
                                    <p:set>
                                      <p:cBhvr>
                                        <p:cTn id="26" dur="1" fill="hold">
                                          <p:stCondLst>
                                            <p:cond delay="0"/>
                                          </p:stCondLst>
                                        </p:cTn>
                                        <p:tgtEl>
                                          <p:spTgt spid="30"/>
                                        </p:tgtEl>
                                        <p:attrNameLst>
                                          <p:attrName>style.visibility</p:attrName>
                                        </p:attrNameLst>
                                      </p:cBhvr>
                                      <p:to>
                                        <p:strVal val="visible"/>
                                      </p:to>
                                    </p:set>
                                    <p:animEffect transition="in" filter="dissolve">
                                      <p:cBhvr>
                                        <p:cTn id="27" dur="500"/>
                                        <p:tgtEl>
                                          <p:spTgt spid="30"/>
                                        </p:tgtEl>
                                      </p:cBhvr>
                                    </p:animEffect>
                                  </p:childTnLst>
                                </p:cTn>
                              </p:par>
                              <p:par>
                                <p:cTn id="28" presetID="2" presetClass="entr" presetSubtype="1" fill="hold" grpId="0" nodeType="withEffect">
                                  <p:stCondLst>
                                    <p:cond delay="2000"/>
                                  </p:stCondLst>
                                  <p:iterate>
                                    <p:tmAbs val="0"/>
                                  </p:iterate>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000" fill="hold"/>
                                        <p:tgtEl>
                                          <p:spTgt spid="18"/>
                                        </p:tgtEl>
                                        <p:attrNameLst>
                                          <p:attrName>ppt_x</p:attrName>
                                        </p:attrNameLst>
                                      </p:cBhvr>
                                      <p:tavLst>
                                        <p:tav tm="0">
                                          <p:val>
                                            <p:strVal val="#ppt_x"/>
                                          </p:val>
                                        </p:tav>
                                        <p:tav tm="100000">
                                          <p:val>
                                            <p:strVal val="#ppt_x"/>
                                          </p:val>
                                        </p:tav>
                                      </p:tavLst>
                                    </p:anim>
                                    <p:anim calcmode="lin" valueType="num">
                                      <p:cBhvr additive="base">
                                        <p:cTn id="31" dur="1000" fill="hold"/>
                                        <p:tgtEl>
                                          <p:spTgt spid="18"/>
                                        </p:tgtEl>
                                        <p:attrNameLst>
                                          <p:attrName>ppt_y</p:attrName>
                                        </p:attrNameLst>
                                      </p:cBhvr>
                                      <p:tavLst>
                                        <p:tav tm="0">
                                          <p:val>
                                            <p:strVal val="0-#ppt_h/2"/>
                                          </p:val>
                                        </p:tav>
                                        <p:tav tm="100000">
                                          <p:val>
                                            <p:strVal val="#ppt_y"/>
                                          </p:val>
                                        </p:tav>
                                      </p:tavLst>
                                    </p:anim>
                                  </p:childTnLst>
                                </p:cTn>
                              </p:par>
                              <p:par>
                                <p:cTn id="32" presetID="9" presetClass="entr" presetSubtype="0" fill="hold" grpId="0" nodeType="withEffect">
                                  <p:stCondLst>
                                    <p:cond delay="2500"/>
                                  </p:stCondLst>
                                  <p:childTnLst>
                                    <p:set>
                                      <p:cBhvr>
                                        <p:cTn id="33" dur="1" fill="hold">
                                          <p:stCondLst>
                                            <p:cond delay="0"/>
                                          </p:stCondLst>
                                        </p:cTn>
                                        <p:tgtEl>
                                          <p:spTgt spid="31"/>
                                        </p:tgtEl>
                                        <p:attrNameLst>
                                          <p:attrName>style.visibility</p:attrName>
                                        </p:attrNameLst>
                                      </p:cBhvr>
                                      <p:to>
                                        <p:strVal val="visible"/>
                                      </p:to>
                                    </p:set>
                                    <p:animEffect transition="in" filter="dissolv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dissolve">
                                      <p:cBhvr>
                                        <p:cTn id="39" dur="500"/>
                                        <p:tgtEl>
                                          <p:spTgt spid="22"/>
                                        </p:tgtEl>
                                      </p:cBhvr>
                                    </p:animEffect>
                                  </p:childTnLst>
                                </p:cTn>
                              </p:par>
                              <p:par>
                                <p:cTn id="40" presetID="9"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dissolv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dvAuto="0"/>
      <p:bldP spid="10" grpId="0" animBg="1" advAuto="0"/>
      <p:bldP spid="11" grpId="0" animBg="1" advAuto="0"/>
      <p:bldP spid="18" grpId="0" animBg="1" advAuto="0"/>
      <p:bldP spid="21" grpId="0"/>
      <p:bldP spid="22" grpId="0"/>
      <p:bldP spid="28" grpId="0"/>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10ABB-185B-5B67-3021-4BEA96A9A85F}"/>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772DF1D7-8629-C05C-AEEC-C5CAABCD373E}"/>
              </a:ext>
            </a:extLst>
          </p:cNvPr>
          <p:cNvSpPr>
            <a:spLocks noGrp="1" noRot="1" noMove="1" noResize="1" noEditPoints="1" noAdjustHandles="1" noChangeArrowheads="1" noChangeShapeType="1"/>
          </p:cNvSpPr>
          <p:nvPr/>
        </p:nvSpPr>
        <p:spPr>
          <a:xfrm>
            <a:off x="624363" y="1679441"/>
            <a:ext cx="16682719" cy="777963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A2558D8E-7D2D-015D-D037-0ECF3479F985}"/>
              </a:ext>
            </a:extLst>
          </p:cNvPr>
          <p:cNvSpPr txBox="1">
            <a:spLocks noGrp="1" noRot="1" noMove="1" noResize="1" noEditPoints="1" noAdjustHandles="1" noChangeArrowheads="1" noChangeShapeType="1"/>
          </p:cNvSpPr>
          <p:nvPr/>
        </p:nvSpPr>
        <p:spPr>
          <a:xfrm>
            <a:off x="1050614" y="561600"/>
            <a:ext cx="9490386"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減衰と伝搬距離の関係</a:t>
            </a:r>
          </a:p>
        </p:txBody>
      </p:sp>
      <p:sp>
        <p:nvSpPr>
          <p:cNvPr id="44" name="[cm]">
            <a:extLst>
              <a:ext uri="{FF2B5EF4-FFF2-40B4-BE49-F238E27FC236}">
                <a16:creationId xmlns:a16="http://schemas.microsoft.com/office/drawing/2014/main" id="{97F9A1B5-EF74-D462-060B-04F437BB4ACA}"/>
              </a:ext>
            </a:extLst>
          </p:cNvPr>
          <p:cNvSpPr>
            <a:spLocks noGrp="1" noRot="1" noMove="1" noResize="1" noEditPoints="1" noAdjustHandles="1" noChangeArrowheads="1" noChangeShapeType="1"/>
          </p:cNvSpPr>
          <p:nvPr/>
        </p:nvSpPr>
        <p:spPr>
          <a:xfrm>
            <a:off x="10171492" y="8250401"/>
            <a:ext cx="866406" cy="338234"/>
          </a:xfrm>
          <a:prstGeom prst="rect">
            <a:avLst/>
          </a:prstGeom>
          <a:noFill/>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sz="2000">
                <a:solidFill>
                  <a:schemeClr val="tx1">
                    <a:lumMod val="85000"/>
                    <a:lumOff val="15000"/>
                  </a:schemeClr>
                </a:solidFill>
                <a:latin typeface="Noto Sans JP" panose="020B0200000000000000" pitchFamily="50" charset="-128"/>
                <a:ea typeface="Noto Sans JP" panose="020B0200000000000000" pitchFamily="50" charset="-128"/>
              </a:rPr>
              <a:t>[cm]</a:t>
            </a:r>
          </a:p>
        </p:txBody>
      </p:sp>
      <p:sp>
        <p:nvSpPr>
          <p:cNvPr id="45" name="信号強度">
            <a:extLst>
              <a:ext uri="{FF2B5EF4-FFF2-40B4-BE49-F238E27FC236}">
                <a16:creationId xmlns:a16="http://schemas.microsoft.com/office/drawing/2014/main" id="{DCA707BF-ED7D-86F7-31DB-F87AC90FDE49}"/>
              </a:ext>
            </a:extLst>
          </p:cNvPr>
          <p:cNvSpPr>
            <a:spLocks noGrp="1" noRot="1" noMove="1" noResize="1" noEditPoints="1" noAdjustHandles="1" noChangeArrowheads="1" noChangeShapeType="1"/>
          </p:cNvSpPr>
          <p:nvPr/>
        </p:nvSpPr>
        <p:spPr>
          <a:xfrm rot="16200000">
            <a:off x="2513" y="4346130"/>
            <a:ext cx="3075765" cy="576504"/>
          </a:xfrm>
          <a:prstGeom prst="rect">
            <a:avLst/>
          </a:prstGeom>
          <a:noFill/>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超音波の振幅</a:t>
            </a:r>
            <a:endParaRPr sz="3600" dirty="0">
              <a:solidFill>
                <a:schemeClr val="tx1">
                  <a:lumMod val="85000"/>
                  <a:lumOff val="15000"/>
                </a:schemeClr>
              </a:solidFill>
              <a:latin typeface="MS PGothic" panose="020B0600070205080204" pitchFamily="34" charset="-128"/>
              <a:ea typeface="MS PGothic" panose="020B0600070205080204" pitchFamily="34" charset="-128"/>
            </a:endParaRPr>
          </a:p>
        </p:txBody>
      </p:sp>
      <p:sp>
        <p:nvSpPr>
          <p:cNvPr id="46" name="深さ">
            <a:extLst>
              <a:ext uri="{FF2B5EF4-FFF2-40B4-BE49-F238E27FC236}">
                <a16:creationId xmlns:a16="http://schemas.microsoft.com/office/drawing/2014/main" id="{B7E01A41-500A-8D2D-FC78-706C284042F4}"/>
              </a:ext>
            </a:extLst>
          </p:cNvPr>
          <p:cNvSpPr>
            <a:spLocks noGrp="1" noRot="1" noMove="1" noResize="1" noEditPoints="1" noAdjustHandles="1" noChangeArrowheads="1" noChangeShapeType="1"/>
          </p:cNvSpPr>
          <p:nvPr/>
        </p:nvSpPr>
        <p:spPr>
          <a:xfrm>
            <a:off x="4749009" y="8715112"/>
            <a:ext cx="3259242" cy="576504"/>
          </a:xfrm>
          <a:prstGeom prst="rect">
            <a:avLst/>
          </a:prstGeom>
          <a:noFill/>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rtlCol="0">
            <a:spAutoFit/>
          </a:bodyPr>
          <a:lstStyle>
            <a:lvl1pPr algn="ctr" defTabSz="584200">
              <a:buClr>
                <a:srgbClr val="A29A85"/>
              </a:buClr>
              <a:defRPr sz="4000">
                <a:solidFill>
                  <a:srgbClr val="3D3E3F"/>
                </a:solidFill>
                <a:latin typeface="ヒラギノ丸ゴ Pro W4"/>
                <a:ea typeface="ヒラギノ丸ゴ Pro W4"/>
                <a:cs typeface="ヒラギノ丸ゴ Pro W4"/>
                <a:sym typeface="ヒラギノ丸ゴ Pro W4"/>
              </a:defRPr>
            </a:lvl1pPr>
          </a:lstStyle>
          <a:p>
            <a:pPr>
              <a:lnSpc>
                <a:spcPct val="120000"/>
              </a:lnSpc>
            </a:pP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伝搬距離</a:t>
            </a:r>
            <a:endParaRPr sz="3600" dirty="0">
              <a:solidFill>
                <a:schemeClr val="tx1">
                  <a:lumMod val="85000"/>
                  <a:lumOff val="15000"/>
                </a:schemeClr>
              </a:solidFill>
              <a:latin typeface="MS PGothic" panose="020B0600070205080204" pitchFamily="34" charset="-128"/>
              <a:ea typeface="MS PGothic" panose="020B0600070205080204" pitchFamily="34" charset="-128"/>
            </a:endParaRPr>
          </a:p>
        </p:txBody>
      </p:sp>
      <p:grpSp>
        <p:nvGrpSpPr>
          <p:cNvPr id="55" name="グループ化 54">
            <a:extLst>
              <a:ext uri="{FF2B5EF4-FFF2-40B4-BE49-F238E27FC236}">
                <a16:creationId xmlns:a16="http://schemas.microsoft.com/office/drawing/2014/main" id="{3D0C41F1-EA40-3A86-BB82-BFC43545A2E6}"/>
              </a:ext>
            </a:extLst>
          </p:cNvPr>
          <p:cNvGrpSpPr>
            <a:grpSpLocks noGrp="1" noUngrp="1" noRot="1" noMove="1" noResize="1"/>
          </p:cNvGrpSpPr>
          <p:nvPr/>
        </p:nvGrpSpPr>
        <p:grpSpPr>
          <a:xfrm>
            <a:off x="2499404" y="2604932"/>
            <a:ext cx="7756675" cy="5557422"/>
            <a:chOff x="2987084" y="2667076"/>
            <a:chExt cx="7756675" cy="5557422"/>
          </a:xfrm>
        </p:grpSpPr>
        <p:sp>
          <p:nvSpPr>
            <p:cNvPr id="47" name="正方形/長方形 46">
              <a:extLst>
                <a:ext uri="{FF2B5EF4-FFF2-40B4-BE49-F238E27FC236}">
                  <a16:creationId xmlns:a16="http://schemas.microsoft.com/office/drawing/2014/main" id="{BC69328E-D1D8-1766-7BA5-10E20DDFCE1E}"/>
                </a:ext>
              </a:extLst>
            </p:cNvPr>
            <p:cNvSpPr>
              <a:spLocks noGrp="1" noRot="1" noMove="1" noResize="1" noEditPoints="1" noAdjustHandles="1" noChangeArrowheads="1" noChangeShapeType="1"/>
            </p:cNvSpPr>
            <p:nvPr/>
          </p:nvSpPr>
          <p:spPr>
            <a:xfrm>
              <a:off x="2988862" y="2667076"/>
              <a:ext cx="7754897" cy="5557422"/>
            </a:xfrm>
            <a:prstGeom prst="rect">
              <a:avLst/>
            </a:prstGeom>
            <a:solidFill>
              <a:srgbClr val="F2F2F2">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4" name="グループ化 53">
              <a:extLst>
                <a:ext uri="{FF2B5EF4-FFF2-40B4-BE49-F238E27FC236}">
                  <a16:creationId xmlns:a16="http://schemas.microsoft.com/office/drawing/2014/main" id="{AB417B25-739A-A64C-380D-81D6B5D365F4}"/>
                </a:ext>
              </a:extLst>
            </p:cNvPr>
            <p:cNvGrpSpPr>
              <a:grpSpLocks noGrp="1" noUngrp="1" noRot="1" noMove="1" noResize="1"/>
            </p:cNvGrpSpPr>
            <p:nvPr/>
          </p:nvGrpSpPr>
          <p:grpSpPr>
            <a:xfrm>
              <a:off x="2987084" y="3781887"/>
              <a:ext cx="7754897" cy="3355760"/>
              <a:chOff x="2956264" y="3781887"/>
              <a:chExt cx="7785717" cy="3355760"/>
            </a:xfrm>
          </p:grpSpPr>
          <p:sp>
            <p:nvSpPr>
              <p:cNvPr id="49" name="フリーフォーム: 図形 48">
                <a:extLst>
                  <a:ext uri="{FF2B5EF4-FFF2-40B4-BE49-F238E27FC236}">
                    <a16:creationId xmlns:a16="http://schemas.microsoft.com/office/drawing/2014/main" id="{81861414-752A-1382-E5A1-4B7EF730569D}"/>
                  </a:ext>
                </a:extLst>
              </p:cNvPr>
              <p:cNvSpPr>
                <a:spLocks noGrp="1" noRot="1" noMove="1" noResize="1" noEditPoints="1" noAdjustHandles="1" noChangeArrowheads="1" noChangeShapeType="1"/>
              </p:cNvSpPr>
              <p:nvPr/>
            </p:nvSpPr>
            <p:spPr>
              <a:xfrm>
                <a:off x="2956264" y="3781887"/>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フリーフォーム: 図形 49">
                <a:extLst>
                  <a:ext uri="{FF2B5EF4-FFF2-40B4-BE49-F238E27FC236}">
                    <a16:creationId xmlns:a16="http://schemas.microsoft.com/office/drawing/2014/main" id="{439C12D4-A109-6507-CEB7-9A6B81A9DE23}"/>
                  </a:ext>
                </a:extLst>
              </p:cNvPr>
              <p:cNvSpPr>
                <a:spLocks noGrp="1" noRot="1" noMove="1" noResize="1" noEditPoints="1" noAdjustHandles="1" noChangeArrowheads="1" noChangeShapeType="1"/>
              </p:cNvSpPr>
              <p:nvPr/>
            </p:nvSpPr>
            <p:spPr>
              <a:xfrm>
                <a:off x="2956264" y="4900474"/>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フリーフォーム: 図形 50">
                <a:extLst>
                  <a:ext uri="{FF2B5EF4-FFF2-40B4-BE49-F238E27FC236}">
                    <a16:creationId xmlns:a16="http://schemas.microsoft.com/office/drawing/2014/main" id="{84D58974-69FF-8BC8-5D22-E7F450ACAFF1}"/>
                  </a:ext>
                </a:extLst>
              </p:cNvPr>
              <p:cNvSpPr>
                <a:spLocks noGrp="1" noRot="1" noMove="1" noResize="1" noEditPoints="1" noAdjustHandles="1" noChangeArrowheads="1" noChangeShapeType="1"/>
              </p:cNvSpPr>
              <p:nvPr/>
            </p:nvSpPr>
            <p:spPr>
              <a:xfrm>
                <a:off x="2956264" y="6010183"/>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フリーフォーム: 図形 51">
                <a:extLst>
                  <a:ext uri="{FF2B5EF4-FFF2-40B4-BE49-F238E27FC236}">
                    <a16:creationId xmlns:a16="http://schemas.microsoft.com/office/drawing/2014/main" id="{4B00AD70-C414-5C06-86A3-4EC60CDF85A5}"/>
                  </a:ext>
                </a:extLst>
              </p:cNvPr>
              <p:cNvSpPr>
                <a:spLocks noGrp="1" noRot="1" noMove="1" noResize="1" noEditPoints="1" noAdjustHandles="1" noChangeArrowheads="1" noChangeShapeType="1"/>
              </p:cNvSpPr>
              <p:nvPr/>
            </p:nvSpPr>
            <p:spPr>
              <a:xfrm>
                <a:off x="2956264" y="7137647"/>
                <a:ext cx="7785717" cy="0"/>
              </a:xfrm>
              <a:custGeom>
                <a:avLst/>
                <a:gdLst>
                  <a:gd name="connsiteX0" fmla="*/ 0 w 7785717"/>
                  <a:gd name="connsiteY0" fmla="*/ 0 h 0"/>
                  <a:gd name="connsiteX1" fmla="*/ 7785717 w 7785717"/>
                  <a:gd name="connsiteY1" fmla="*/ 0 h 0"/>
                </a:gdLst>
                <a:ahLst/>
                <a:cxnLst>
                  <a:cxn ang="0">
                    <a:pos x="connsiteX0" y="connsiteY0"/>
                  </a:cxn>
                  <a:cxn ang="0">
                    <a:pos x="connsiteX1" y="connsiteY1"/>
                  </a:cxn>
                </a:cxnLst>
                <a:rect l="l" t="t" r="r" b="b"/>
                <a:pathLst>
                  <a:path w="7785717">
                    <a:moveTo>
                      <a:pt x="0" y="0"/>
                    </a:moveTo>
                    <a:lnTo>
                      <a:pt x="7785717" y="0"/>
                    </a:lnTo>
                  </a:path>
                </a:pathLst>
              </a:custGeom>
              <a:noFill/>
              <a:ln>
                <a:solidFill>
                  <a:schemeClr val="bg1">
                    <a:lumMod val="6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pic>
        <p:nvPicPr>
          <p:cNvPr id="70" name="1020161284000.20.40.60.81.pdf">
            <a:extLst>
              <a:ext uri="{FF2B5EF4-FFF2-40B4-BE49-F238E27FC236}">
                <a16:creationId xmlns:a16="http://schemas.microsoft.com/office/drawing/2014/main" id="{24FD9046-09BE-1904-E0AC-36E1187C8884}"/>
              </a:ext>
            </a:extLst>
          </p:cNvPr>
          <p:cNvPicPr>
            <a:picLocks noGrp="1" noRot="1" noChangeAspect="1" noMove="1" noResize="1" noEditPoints="1" noAdjustHandles="1" noChangeArrowheads="1" noChangeShapeType="1" noCrop="1"/>
          </p:cNvPicPr>
          <p:nvPr/>
        </p:nvPicPr>
        <p:blipFill>
          <a:blip r:embed="rId3"/>
          <a:srcRect/>
          <a:stretch/>
        </p:blipFill>
        <p:spPr>
          <a:xfrm>
            <a:off x="1950767" y="2466882"/>
            <a:ext cx="8385383" cy="6207783"/>
          </a:xfrm>
          <a:prstGeom prst="rect">
            <a:avLst/>
          </a:prstGeom>
          <a:ln w="12700">
            <a:miter lim="400000"/>
          </a:ln>
        </p:spPr>
      </p:pic>
      <p:grpSp>
        <p:nvGrpSpPr>
          <p:cNvPr id="10" name="グループ化 9">
            <a:extLst>
              <a:ext uri="{FF2B5EF4-FFF2-40B4-BE49-F238E27FC236}">
                <a16:creationId xmlns:a16="http://schemas.microsoft.com/office/drawing/2014/main" id="{83CD6A63-5463-1C63-4B29-19514A25FD55}"/>
              </a:ext>
            </a:extLst>
          </p:cNvPr>
          <p:cNvGrpSpPr>
            <a:grpSpLocks noGrp="1" noUngrp="1" noRot="1" noMove="1" noResize="1"/>
          </p:cNvGrpSpPr>
          <p:nvPr/>
        </p:nvGrpSpPr>
        <p:grpSpPr>
          <a:xfrm>
            <a:off x="13141486" y="6396115"/>
            <a:ext cx="2760431" cy="1477328"/>
            <a:chOff x="13141486" y="6396115"/>
            <a:chExt cx="2760431" cy="1477328"/>
          </a:xfrm>
        </p:grpSpPr>
        <p:sp>
          <p:nvSpPr>
            <p:cNvPr id="68" name="四角形">
              <a:extLst>
                <a:ext uri="{FF2B5EF4-FFF2-40B4-BE49-F238E27FC236}">
                  <a16:creationId xmlns:a16="http://schemas.microsoft.com/office/drawing/2014/main" id="{FCF3D781-451A-D9ED-593A-34062A1091F2}"/>
                </a:ext>
              </a:extLst>
            </p:cNvPr>
            <p:cNvSpPr>
              <a:spLocks noGrp="1" noRot="1" noMove="1" noResize="1" noEditPoints="1" noAdjustHandles="1" noChangeArrowheads="1" noChangeShapeType="1"/>
            </p:cNvSpPr>
            <p:nvPr/>
          </p:nvSpPr>
          <p:spPr>
            <a:xfrm>
              <a:off x="13141486" y="6513818"/>
              <a:ext cx="2760430" cy="1276722"/>
            </a:xfrm>
            <a:prstGeom prst="rect">
              <a:avLst/>
            </a:prstGeom>
            <a:solidFill>
              <a:srgbClr val="48F0BC">
                <a:alpha val="80075"/>
              </a:srgbClr>
            </a:solidFill>
            <a:ln w="25400">
              <a:miter lim="400000"/>
            </a:ln>
          </p:spPr>
          <p:txBody>
            <a:bodyPr lIns="53570" tIns="53570" rIns="53570" bIns="53570" anchor="ctr"/>
            <a:lstStyle/>
            <a:p>
              <a:pPr algn="ctr" defTabSz="616044">
                <a:defRPr sz="4000">
                  <a:solidFill>
                    <a:srgbClr val="FFFFFF"/>
                  </a:solidFill>
                  <a:latin typeface="+mn-lt"/>
                  <a:ea typeface="+mn-ea"/>
                  <a:cs typeface="+mn-cs"/>
                  <a:sym typeface="Futura"/>
                </a:defRPr>
              </a:pPr>
              <a:endParaRPr sz="4217">
                <a:latin typeface="MS PGothic" panose="020B0600070205080204" pitchFamily="34" charset="-128"/>
                <a:ea typeface="MS PGothic" panose="020B0600070205080204" pitchFamily="34" charset="-128"/>
              </a:endParaRPr>
            </a:p>
          </p:txBody>
        </p:sp>
        <mc:AlternateContent xmlns:mc="http://schemas.openxmlformats.org/markup-compatibility/2006">
          <mc:Choice xmlns:a14="http://schemas.microsoft.com/office/drawing/2010/main" Requires="a14">
            <p:sp>
              <p:nvSpPr>
                <p:cNvPr id="63" name="テキスト ボックス 62">
                  <a:extLst>
                    <a:ext uri="{FF2B5EF4-FFF2-40B4-BE49-F238E27FC236}">
                      <a16:creationId xmlns:a16="http://schemas.microsoft.com/office/drawing/2014/main" id="{E298E881-779A-C468-D326-DDBA52B46DD9}"/>
                    </a:ext>
                  </a:extLst>
                </p:cNvPr>
                <p:cNvSpPr txBox="1">
                  <a:spLocks noGrp="1" noRot="1" noMove="1" noResize="1" noEditPoints="1" noAdjustHandles="1" noChangeArrowheads="1" noChangeShapeType="1"/>
                </p:cNvSpPr>
                <p:nvPr/>
              </p:nvSpPr>
              <p:spPr>
                <a:xfrm>
                  <a:off x="13141487" y="6396115"/>
                  <a:ext cx="2760430" cy="1477328"/>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14:m>
                    <m:oMathPara xmlns:m="http://schemas.openxmlformats.org/officeDocument/2006/math">
                      <m:oMathParaPr>
                        <m:jc m:val="center"/>
                      </m:oMathParaPr>
                      <m:oMath xmlns:m="http://schemas.openxmlformats.org/officeDocument/2006/math">
                        <m:r>
                          <a:rPr lang="en-US" altLang="ja-JP" sz="9600" smtClean="0">
                            <a:latin typeface="Cambria Math" panose="02040503050406030204" pitchFamily="18" charset="0"/>
                          </a:rPr>
                          <m:t>0.</m:t>
                        </m:r>
                        <m:r>
                          <a:rPr lang="en-US" altLang="ja-JP" sz="9600" i="1">
                            <a:latin typeface="Cambria Math" panose="02040503050406030204" pitchFamily="18" charset="0"/>
                          </a:rPr>
                          <m:t>0</m:t>
                        </m:r>
                        <m:r>
                          <a:rPr lang="en-US" altLang="ja-JP" sz="9600">
                            <a:latin typeface="Cambria Math" panose="02040503050406030204" pitchFamily="18" charset="0"/>
                          </a:rPr>
                          <m:t>1</m:t>
                        </m:r>
                      </m:oMath>
                    </m:oMathPara>
                  </a14:m>
                  <a:endParaRPr lang="ja-JP" altLang="en-US" sz="9600">
                    <a:latin typeface="MS PGothic" panose="020B0600070205080204" pitchFamily="34" charset="-128"/>
                    <a:ea typeface="MS PGothic" panose="020B0600070205080204" pitchFamily="34" charset="-128"/>
                  </a:endParaRPr>
                </a:p>
              </p:txBody>
            </p:sp>
          </mc:Choice>
          <mc:Fallback>
            <p:sp>
              <p:nvSpPr>
                <p:cNvPr id="63" name="テキスト ボックス 62">
                  <a:extLst>
                    <a:ext uri="{FF2B5EF4-FFF2-40B4-BE49-F238E27FC236}">
                      <a16:creationId xmlns:a16="http://schemas.microsoft.com/office/drawing/2014/main" id="{E298E881-779A-C468-D326-DDBA52B46DD9}"/>
                    </a:ext>
                  </a:extLst>
                </p:cNvPr>
                <p:cNvSpPr txBox="1">
                  <a:spLocks noGrp="1" noRot="1" noChangeAspect="1" noMove="1" noResize="1" noEditPoints="1" noAdjustHandles="1" noChangeArrowheads="1" noChangeShapeType="1" noTextEdit="1"/>
                </p:cNvSpPr>
                <p:nvPr/>
              </p:nvSpPr>
              <p:spPr>
                <a:xfrm>
                  <a:off x="13141487" y="6396115"/>
                  <a:ext cx="2760430" cy="1477328"/>
                </a:xfrm>
                <a:prstGeom prst="rect">
                  <a:avLst/>
                </a:prstGeom>
                <a:blipFill>
                  <a:blip r:embed="rId4"/>
                  <a:stretch>
                    <a:fillRect l="-6393" r="-5936" b="-10169"/>
                  </a:stretch>
                </a:blipFill>
              </p:spPr>
              <p:txBody>
                <a:bodyPr/>
                <a:lstStyle/>
                <a:p>
                  <a:r>
                    <a:rPr lang="ja-JP" altLang="en-US">
                      <a:noFill/>
                    </a:rPr>
                    <a:t> </a:t>
                  </a:r>
                </a:p>
              </p:txBody>
            </p:sp>
          </mc:Fallback>
        </mc:AlternateContent>
      </p:grpSp>
      <p:grpSp>
        <p:nvGrpSpPr>
          <p:cNvPr id="8" name="グループ化 7">
            <a:extLst>
              <a:ext uri="{FF2B5EF4-FFF2-40B4-BE49-F238E27FC236}">
                <a16:creationId xmlns:a16="http://schemas.microsoft.com/office/drawing/2014/main" id="{088943EB-D812-5A27-690A-796DC02058A1}"/>
              </a:ext>
            </a:extLst>
          </p:cNvPr>
          <p:cNvGrpSpPr>
            <a:grpSpLocks noGrp="1" noUngrp="1" noRot="1" noMove="1" noResize="1"/>
          </p:cNvGrpSpPr>
          <p:nvPr/>
        </p:nvGrpSpPr>
        <p:grpSpPr>
          <a:xfrm>
            <a:off x="6372010" y="2115895"/>
            <a:ext cx="10581088" cy="2964555"/>
            <a:chOff x="6179952" y="2845904"/>
            <a:chExt cx="10581088" cy="2964555"/>
          </a:xfrm>
        </p:grpSpPr>
        <p:sp>
          <p:nvSpPr>
            <p:cNvPr id="67" name="正方形/長方形 66">
              <a:extLst>
                <a:ext uri="{FF2B5EF4-FFF2-40B4-BE49-F238E27FC236}">
                  <a16:creationId xmlns:a16="http://schemas.microsoft.com/office/drawing/2014/main" id="{8D9C7B4C-38BF-F7B5-B4EB-0DC6A690D440}"/>
                </a:ext>
              </a:extLst>
            </p:cNvPr>
            <p:cNvSpPr>
              <a:spLocks noGrp="1" noRot="1" noMove="1" noResize="1" noEditPoints="1" noAdjustHandles="1" noChangeArrowheads="1" noChangeShapeType="1"/>
            </p:cNvSpPr>
            <p:nvPr/>
          </p:nvSpPr>
          <p:spPr>
            <a:xfrm>
              <a:off x="6507331" y="2959619"/>
              <a:ext cx="10253709" cy="2850840"/>
            </a:xfrm>
            <a:prstGeom prst="rect">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chemeClr val="tx1"/>
                </a:solidFill>
                <a:latin typeface="MS PGothic" panose="020B0600070205080204" pitchFamily="34" charset="-128"/>
                <a:ea typeface="MS PGothic" panose="020B0600070205080204" pitchFamily="34" charset="-128"/>
              </a:endParaRPr>
            </a:p>
          </p:txBody>
        </p:sp>
        <p:sp>
          <p:nvSpPr>
            <p:cNvPr id="65" name="四角形: 対角を丸める 64">
              <a:extLst>
                <a:ext uri="{FF2B5EF4-FFF2-40B4-BE49-F238E27FC236}">
                  <a16:creationId xmlns:a16="http://schemas.microsoft.com/office/drawing/2014/main" id="{38B2E681-21BB-A124-A398-84419A65CC1B}"/>
                </a:ext>
              </a:extLst>
            </p:cNvPr>
            <p:cNvSpPr>
              <a:spLocks noGrp="1" noRot="1" noMove="1" noResize="1" noEditPoints="1" noAdjustHandles="1" noChangeArrowheads="1" noChangeShapeType="1"/>
            </p:cNvSpPr>
            <p:nvPr/>
          </p:nvSpPr>
          <p:spPr>
            <a:xfrm>
              <a:off x="6179952" y="2845904"/>
              <a:ext cx="2010597" cy="643702"/>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59" name="テキスト ボックス 58">
              <a:extLst>
                <a:ext uri="{FF2B5EF4-FFF2-40B4-BE49-F238E27FC236}">
                  <a16:creationId xmlns:a16="http://schemas.microsoft.com/office/drawing/2014/main" id="{22CA5E16-7AE4-07C1-48E0-658C5B6FB9F8}"/>
                </a:ext>
              </a:extLst>
            </p:cNvPr>
            <p:cNvSpPr txBox="1">
              <a:spLocks noGrp="1" noRot="1" noMove="1" noResize="1" noEditPoints="1" noAdjustHandles="1" noChangeArrowheads="1" noChangeShapeType="1"/>
            </p:cNvSpPr>
            <p:nvPr/>
          </p:nvSpPr>
          <p:spPr>
            <a:xfrm>
              <a:off x="8383680" y="3397247"/>
              <a:ext cx="7613881" cy="990592"/>
            </a:xfrm>
            <a:prstGeom prst="rect">
              <a:avLst/>
            </a:prstGeom>
            <a:noFill/>
          </p:spPr>
          <p:txBody>
            <a:bodyPr wrap="square" lIns="0" tIns="0" rIns="0" bIns="0" rtlCol="0">
              <a:spAutoFit/>
            </a:bodyPr>
            <a:lstStyle>
              <a:defPPr>
                <a:defRPr lang="ja-JP"/>
              </a:defPPr>
              <a:lvl1pPr>
                <a:lnSpc>
                  <a:spcPct val="120000"/>
                </a:lnSpc>
                <a:defRPr sz="2400" b="1">
                  <a:solidFill>
                    <a:schemeClr val="tx1">
                      <a:lumMod val="85000"/>
                      <a:lumOff val="15000"/>
                    </a:schemeClr>
                  </a:solidFill>
                  <a:latin typeface="Noto Sans JP" panose="020B0200000000000000" pitchFamily="50" charset="-128"/>
                  <a:ea typeface="Noto Sans JP" panose="020B0200000000000000" pitchFamily="50" charset="-128"/>
                </a:defRPr>
              </a:lvl1pPr>
            </a:lstStyle>
            <a:p>
              <a:r>
                <a:rPr lang="ja-JP" altLang="en-US" sz="2800">
                  <a:latin typeface="MS PGothic" panose="020B0600070205080204" pitchFamily="34" charset="-128"/>
                  <a:ea typeface="MS PGothic" panose="020B0600070205080204" pitchFamily="34" charset="-128"/>
                  <a:sym typeface="Helvetica"/>
                </a:rPr>
                <a:t>周波数</a:t>
              </a:r>
              <a:r>
                <a:rPr lang="en-US" altLang="ja-JP" sz="2800" dirty="0">
                  <a:latin typeface="MS PGothic" panose="020B0600070205080204" pitchFamily="34" charset="-128"/>
                  <a:ea typeface="MS PGothic" panose="020B0600070205080204" pitchFamily="34" charset="-128"/>
                  <a:sym typeface="Helvetica"/>
                </a:rPr>
                <a:t> </a:t>
              </a:r>
              <a:r>
                <a:rPr lang="en" altLang="ja-JP" sz="2800" dirty="0">
                  <a:latin typeface="MS PGothic" panose="020B0600070205080204" pitchFamily="34" charset="-128"/>
                  <a:ea typeface="MS PGothic" panose="020B0600070205080204" pitchFamily="34" charset="-128"/>
                  <a:sym typeface="Helvetica"/>
                </a:rPr>
                <a:t>5 [MHz]</a:t>
              </a:r>
              <a:r>
                <a:rPr lang="ja-JP" altLang="en-US" sz="2800">
                  <a:latin typeface="MS PGothic" panose="020B0600070205080204" pitchFamily="34" charset="-128"/>
                  <a:ea typeface="MS PGothic" panose="020B0600070205080204" pitchFamily="34" charset="-128"/>
                  <a:sym typeface="Helvetica"/>
                </a:rPr>
                <a:t>では</a:t>
              </a:r>
              <a:r>
                <a:rPr lang="en-US" altLang="ja-JP" sz="2800" dirty="0">
                  <a:latin typeface="MS PGothic" panose="020B0600070205080204" pitchFamily="34" charset="-128"/>
                  <a:ea typeface="MS PGothic" panose="020B0600070205080204" pitchFamily="34" charset="-128"/>
                  <a:sym typeface="Helvetica"/>
                </a:rPr>
                <a:t>α</a:t>
              </a:r>
              <a:r>
                <a:rPr lang="ja-JP" altLang="en-US" sz="2800">
                  <a:latin typeface="MS PGothic" panose="020B0600070205080204" pitchFamily="34" charset="-128"/>
                  <a:ea typeface="MS PGothic" panose="020B0600070205080204" pitchFamily="34" charset="-128"/>
                  <a:sym typeface="Helvetica"/>
                </a:rPr>
                <a:t>＝</a:t>
              </a:r>
              <a:r>
                <a:rPr lang="en-US" altLang="ja-JP" sz="2800" dirty="0">
                  <a:latin typeface="MS PGothic" panose="020B0600070205080204" pitchFamily="34" charset="-128"/>
                  <a:ea typeface="MS PGothic" panose="020B0600070205080204" pitchFamily="34" charset="-128"/>
                  <a:sym typeface="Helvetica"/>
                </a:rPr>
                <a:t>0.125 [/cm] </a:t>
              </a:r>
              <a:r>
                <a:rPr lang="ja-JP" altLang="en-US" sz="2800">
                  <a:latin typeface="MS PGothic" panose="020B0600070205080204" pitchFamily="34" charset="-128"/>
                  <a:ea typeface="MS PGothic" panose="020B0600070205080204" pitchFamily="34" charset="-128"/>
                  <a:sym typeface="Helvetica"/>
                </a:rPr>
                <a:t>程度．</a:t>
              </a:r>
              <a:endParaRPr lang="en-US" altLang="ja-JP" sz="2800" dirty="0">
                <a:latin typeface="MS PGothic" panose="020B0600070205080204" pitchFamily="34" charset="-128"/>
                <a:ea typeface="MS PGothic" panose="020B0600070205080204" pitchFamily="34" charset="-128"/>
                <a:sym typeface="Helvetica"/>
              </a:endParaRPr>
            </a:p>
            <a:p>
              <a:r>
                <a:rPr lang="en-US" altLang="ja-JP" sz="2800" dirty="0">
                  <a:latin typeface="MS PGothic" panose="020B0600070205080204" pitchFamily="34" charset="-128"/>
                  <a:ea typeface="MS PGothic" panose="020B0600070205080204" pitchFamily="34" charset="-128"/>
                  <a:sym typeface="Helvetica"/>
                </a:rPr>
                <a:t>8 cm</a:t>
              </a:r>
              <a:r>
                <a:rPr lang="ja-JP" altLang="en-US" sz="2800">
                  <a:latin typeface="MS PGothic" panose="020B0600070205080204" pitchFamily="34" charset="-128"/>
                  <a:ea typeface="MS PGothic" panose="020B0600070205080204" pitchFamily="34" charset="-128"/>
                  <a:sym typeface="Helvetica"/>
                </a:rPr>
                <a:t>伝搬すると</a:t>
              </a:r>
              <a:r>
                <a:rPr lang="en-US" altLang="ja-JP" sz="2800" dirty="0">
                  <a:latin typeface="MS PGothic" panose="020B0600070205080204" pitchFamily="34" charset="-128"/>
                  <a:ea typeface="MS PGothic" panose="020B0600070205080204" pitchFamily="34" charset="-128"/>
                  <a:sym typeface="Helvetica"/>
                </a:rPr>
                <a:t>…</a:t>
              </a:r>
              <a:endParaRPr lang="en" altLang="ja-JP" sz="2800" dirty="0">
                <a:latin typeface="MS PGothic" panose="020B0600070205080204" pitchFamily="34" charset="-128"/>
                <a:ea typeface="MS PGothic" panose="020B0600070205080204" pitchFamily="34" charset="-128"/>
                <a:sym typeface="Helvetica"/>
              </a:endParaRPr>
            </a:p>
          </p:txBody>
        </p:sp>
        <p:sp>
          <p:nvSpPr>
            <p:cNvPr id="58" name="四角形">
              <a:extLst>
                <a:ext uri="{FF2B5EF4-FFF2-40B4-BE49-F238E27FC236}">
                  <a16:creationId xmlns:a16="http://schemas.microsoft.com/office/drawing/2014/main" id="{B454E43C-12AC-9650-7DC1-22095E891A5E}"/>
                </a:ext>
              </a:extLst>
            </p:cNvPr>
            <p:cNvSpPr>
              <a:spLocks noGrp="1" noRot="1" noMove="1" noResize="1" noEditPoints="1" noAdjustHandles="1" noChangeArrowheads="1" noChangeShapeType="1"/>
            </p:cNvSpPr>
            <p:nvPr/>
          </p:nvSpPr>
          <p:spPr>
            <a:xfrm>
              <a:off x="8349710" y="4555788"/>
              <a:ext cx="1939510" cy="994011"/>
            </a:xfrm>
            <a:prstGeom prst="rect">
              <a:avLst/>
            </a:prstGeom>
            <a:solidFill>
              <a:srgbClr val="48F0BC">
                <a:alpha val="80075"/>
              </a:srgbClr>
            </a:solidFill>
            <a:ln w="25400">
              <a:miter lim="400000"/>
            </a:ln>
          </p:spPr>
          <p:txBody>
            <a:bodyPr lIns="53570" tIns="53570" rIns="53570" bIns="53570" anchor="ctr"/>
            <a:lstStyle/>
            <a:p>
              <a:pPr algn="ctr" defTabSz="616044">
                <a:defRPr sz="4000">
                  <a:solidFill>
                    <a:srgbClr val="FFFFFF"/>
                  </a:solidFill>
                  <a:latin typeface="+mn-lt"/>
                  <a:ea typeface="+mn-ea"/>
                  <a:cs typeface="+mn-cs"/>
                  <a:sym typeface="Futura"/>
                </a:defRPr>
              </a:pPr>
              <a:endParaRPr sz="4217">
                <a:latin typeface="MS PGothic" panose="020B0600070205080204" pitchFamily="34" charset="-128"/>
                <a:ea typeface="MS PGothic" panose="020B0600070205080204" pitchFamily="34" charset="-128"/>
              </a:endParaRPr>
            </a:p>
          </p:txBody>
        </p:sp>
        <mc:AlternateContent xmlns:mc="http://schemas.openxmlformats.org/markup-compatibility/2006">
          <mc:Choice xmlns:a14="http://schemas.microsoft.com/office/drawing/2010/main" Requires="a14">
            <p:sp>
              <p:nvSpPr>
                <p:cNvPr id="60" name="テキスト ボックス 59">
                  <a:extLst>
                    <a:ext uri="{FF2B5EF4-FFF2-40B4-BE49-F238E27FC236}">
                      <a16:creationId xmlns:a16="http://schemas.microsoft.com/office/drawing/2014/main" id="{798749FB-7407-5B84-2793-E78E72026DC0}"/>
                    </a:ext>
                  </a:extLst>
                </p:cNvPr>
                <p:cNvSpPr txBox="1">
                  <a:spLocks noGrp="1" noRot="1" noMove="1" noResize="1" noEditPoints="1" noAdjustHandles="1" noChangeArrowheads="1" noChangeShapeType="1"/>
                </p:cNvSpPr>
                <p:nvPr/>
              </p:nvSpPr>
              <p:spPr>
                <a:xfrm>
                  <a:off x="8383680" y="4654926"/>
                  <a:ext cx="7797899" cy="862095"/>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14:m>
                    <m:oMathPara xmlns:m="http://schemas.openxmlformats.org/officeDocument/2006/math">
                      <m:oMathParaPr>
                        <m:jc m:val="left"/>
                      </m:oMathParaPr>
                      <m:oMath xmlns:m="http://schemas.openxmlformats.org/officeDocument/2006/math">
                        <m:sSup>
                          <m:sSupPr>
                            <m:ctrlPr>
                              <a:rPr lang="en-US" altLang="ja-JP" sz="5400" i="1">
                                <a:latin typeface="Cambria Math" panose="02040503050406030204" pitchFamily="18" charset="0"/>
                              </a:rPr>
                            </m:ctrlPr>
                          </m:sSupPr>
                          <m:e>
                            <m:r>
                              <a:rPr lang="en-US" altLang="ja-JP" sz="5400">
                                <a:latin typeface="Cambria Math" panose="02040503050406030204" pitchFamily="18" charset="0"/>
                              </a:rPr>
                              <m:t>10</m:t>
                            </m:r>
                          </m:e>
                          <m:sup>
                            <m:r>
                              <a:rPr lang="en-US" altLang="ja-JP" sz="5400">
                                <a:latin typeface="Cambria Math" panose="02040503050406030204" pitchFamily="18" charset="0"/>
                              </a:rPr>
                              <m:t>−</m:t>
                            </m:r>
                            <m:r>
                              <a:rPr lang="en-US" altLang="ja-JP" sz="5400">
                                <a:latin typeface="Cambria Math" panose="02040503050406030204" pitchFamily="18" charset="0"/>
                              </a:rPr>
                              <m:t>𝛼</m:t>
                            </m:r>
                            <m:r>
                              <a:rPr lang="en-US" altLang="ja-JP" sz="5400">
                                <a:latin typeface="Cambria Math" panose="02040503050406030204" pitchFamily="18" charset="0"/>
                              </a:rPr>
                              <m:t>𝑋</m:t>
                            </m:r>
                          </m:sup>
                        </m:sSup>
                        <m:r>
                          <a:rPr lang="en-US" altLang="ja-JP" sz="5400">
                            <a:latin typeface="Cambria Math" panose="02040503050406030204" pitchFamily="18" charset="0"/>
                          </a:rPr>
                          <m:t>=</m:t>
                        </m:r>
                        <m:sSup>
                          <m:sSupPr>
                            <m:ctrlPr>
                              <a:rPr lang="en-US" altLang="ja-JP" sz="5400" i="1">
                                <a:latin typeface="Cambria Math" panose="02040503050406030204" pitchFamily="18" charset="0"/>
                              </a:rPr>
                            </m:ctrlPr>
                          </m:sSupPr>
                          <m:e>
                            <m:r>
                              <a:rPr lang="en-US" altLang="ja-JP" sz="5400">
                                <a:latin typeface="Cambria Math" panose="02040503050406030204" pitchFamily="18" charset="0"/>
                              </a:rPr>
                              <m:t>10</m:t>
                            </m:r>
                          </m:e>
                          <m:sup>
                            <m:r>
                              <a:rPr lang="en-US" altLang="ja-JP" sz="5400">
                                <a:latin typeface="Cambria Math" panose="02040503050406030204" pitchFamily="18" charset="0"/>
                              </a:rPr>
                              <m:t>−0.125×8</m:t>
                            </m:r>
                          </m:sup>
                        </m:sSup>
                        <m:r>
                          <a:rPr lang="en-US" altLang="ja-JP" sz="5400">
                            <a:latin typeface="Cambria Math" panose="02040503050406030204" pitchFamily="18" charset="0"/>
                          </a:rPr>
                          <m:t>=0.1</m:t>
                        </m:r>
                      </m:oMath>
                    </m:oMathPara>
                  </a14:m>
                  <a:endParaRPr lang="ja-JP" altLang="en-US" sz="5400">
                    <a:latin typeface="MS PGothic" panose="020B0600070205080204" pitchFamily="34" charset="-128"/>
                    <a:ea typeface="MS PGothic" panose="020B0600070205080204" pitchFamily="34" charset="-128"/>
                  </a:endParaRPr>
                </a:p>
              </p:txBody>
            </p:sp>
          </mc:Choice>
          <mc:Fallback>
            <p:sp>
              <p:nvSpPr>
                <p:cNvPr id="60" name="テキスト ボックス 59">
                  <a:extLst>
                    <a:ext uri="{FF2B5EF4-FFF2-40B4-BE49-F238E27FC236}">
                      <a16:creationId xmlns:a16="http://schemas.microsoft.com/office/drawing/2014/main" id="{798749FB-7407-5B84-2793-E78E72026DC0}"/>
                    </a:ext>
                  </a:extLst>
                </p:cNvPr>
                <p:cNvSpPr txBox="1">
                  <a:spLocks noGrp="1" noRot="1" noChangeAspect="1" noMove="1" noResize="1" noEditPoints="1" noAdjustHandles="1" noChangeArrowheads="1" noChangeShapeType="1" noTextEdit="1"/>
                </p:cNvSpPr>
                <p:nvPr/>
              </p:nvSpPr>
              <p:spPr>
                <a:xfrm>
                  <a:off x="8383680" y="4654926"/>
                  <a:ext cx="7797899" cy="862095"/>
                </a:xfrm>
                <a:prstGeom prst="rect">
                  <a:avLst/>
                </a:prstGeom>
                <a:blipFill>
                  <a:blip r:embed="rId5"/>
                  <a:stretch>
                    <a:fillRect l="-2927" r="-163" b="-7353"/>
                  </a:stretch>
                </a:blipFill>
              </p:spPr>
              <p:txBody>
                <a:bodyPr/>
                <a:lstStyle/>
                <a:p>
                  <a:r>
                    <a:rPr lang="ja-JP" altLang="en-US">
                      <a:noFill/>
                    </a:rPr>
                    <a:t> </a:t>
                  </a:r>
                </a:p>
              </p:txBody>
            </p:sp>
          </mc:Fallback>
        </mc:AlternateContent>
        <p:sp>
          <p:nvSpPr>
            <p:cNvPr id="66" name="テキスト ボックス 65">
              <a:extLst>
                <a:ext uri="{FF2B5EF4-FFF2-40B4-BE49-F238E27FC236}">
                  <a16:creationId xmlns:a16="http://schemas.microsoft.com/office/drawing/2014/main" id="{87FB297B-4DC9-B655-4C87-0466787F7C2E}"/>
                </a:ext>
              </a:extLst>
            </p:cNvPr>
            <p:cNvSpPr txBox="1">
              <a:spLocks noGrp="1" noRot="1" noMove="1" noResize="1" noEditPoints="1" noAdjustHandles="1" noChangeArrowheads="1" noChangeShapeType="1"/>
            </p:cNvSpPr>
            <p:nvPr/>
          </p:nvSpPr>
          <p:spPr>
            <a:xfrm>
              <a:off x="6202203" y="2962822"/>
              <a:ext cx="1966096"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600">
                  <a:solidFill>
                    <a:srgbClr val="36515B"/>
                  </a:solidFill>
                  <a:latin typeface="MS PGothic" panose="020B0600070205080204" pitchFamily="34" charset="-128"/>
                  <a:ea typeface="MS PGothic" panose="020B0600070205080204" pitchFamily="34" charset="-128"/>
                </a:rPr>
                <a:t>例えば</a:t>
              </a:r>
            </a:p>
          </p:txBody>
        </p:sp>
      </p:grpSp>
      <p:grpSp>
        <p:nvGrpSpPr>
          <p:cNvPr id="5" name="グループ化 4">
            <a:extLst>
              <a:ext uri="{FF2B5EF4-FFF2-40B4-BE49-F238E27FC236}">
                <a16:creationId xmlns:a16="http://schemas.microsoft.com/office/drawing/2014/main" id="{F1C7499F-153D-4126-5831-C6FB630F7D4E}"/>
              </a:ext>
            </a:extLst>
          </p:cNvPr>
          <p:cNvGrpSpPr>
            <a:grpSpLocks noGrp="1" noUngrp="1" noRot="1" noMove="1" noResize="1"/>
          </p:cNvGrpSpPr>
          <p:nvPr/>
        </p:nvGrpSpPr>
        <p:grpSpPr>
          <a:xfrm>
            <a:off x="1422400" y="5782118"/>
            <a:ext cx="12523842" cy="2932994"/>
            <a:chOff x="1422400" y="5782118"/>
            <a:chExt cx="12523842" cy="2932994"/>
          </a:xfrm>
        </p:grpSpPr>
        <p:sp>
          <p:nvSpPr>
            <p:cNvPr id="61" name="テキスト ボックス 60">
              <a:extLst>
                <a:ext uri="{FF2B5EF4-FFF2-40B4-BE49-F238E27FC236}">
                  <a16:creationId xmlns:a16="http://schemas.microsoft.com/office/drawing/2014/main" id="{391558A9-5FEC-060E-DD4C-18C036218954}"/>
                </a:ext>
              </a:extLst>
            </p:cNvPr>
            <p:cNvSpPr txBox="1">
              <a:spLocks noGrp="1" noRot="1" noMove="1" noResize="1" noEditPoints="1" noAdjustHandles="1" noChangeArrowheads="1" noChangeShapeType="1"/>
            </p:cNvSpPr>
            <p:nvPr/>
          </p:nvSpPr>
          <p:spPr>
            <a:xfrm>
              <a:off x="10775061" y="5782118"/>
              <a:ext cx="3171181" cy="553998"/>
            </a:xfrm>
            <a:prstGeom prst="rect">
              <a:avLst/>
            </a:prstGeom>
            <a:noFill/>
          </p:spPr>
          <p:txBody>
            <a:bodyPr wrap="square" lIns="0" tIns="0" rIns="0" bIns="0" rtlCol="0">
              <a:spAutoFit/>
            </a:bodyPr>
            <a:lstStyle>
              <a:defPPr>
                <a:defRPr lang="ja-JP"/>
              </a:defPPr>
              <a:lvl1pPr>
                <a:lnSpc>
                  <a:spcPct val="120000"/>
                </a:lnSpc>
                <a:defRPr sz="2800" b="1">
                  <a:solidFill>
                    <a:schemeClr val="tx1">
                      <a:lumMod val="85000"/>
                      <a:lumOff val="15000"/>
                    </a:schemeClr>
                  </a:solidFill>
                  <a:latin typeface="Noto Sans JP" panose="020B0200000000000000" pitchFamily="50" charset="-128"/>
                  <a:ea typeface="Noto Sans JP" panose="020B0200000000000000" pitchFamily="50" charset="-128"/>
                </a:defRPr>
              </a:lvl1pPr>
            </a:lstStyle>
            <a:p>
              <a:pPr>
                <a:lnSpc>
                  <a:spcPct val="100000"/>
                </a:lnSpc>
              </a:pPr>
              <a:r>
                <a:rPr lang="ja-JP" altLang="en-US" sz="3600">
                  <a:latin typeface="MS PGothic" panose="020B0600070205080204" pitchFamily="34" charset="-128"/>
                  <a:ea typeface="MS PGothic" panose="020B0600070205080204" pitchFamily="34" charset="-128"/>
                  <a:sym typeface="Helvetica"/>
                </a:rPr>
                <a:t>往復すると</a:t>
              </a:r>
              <a:r>
                <a:rPr lang="en-US" altLang="ja-JP" sz="3600">
                  <a:latin typeface="MS PGothic" panose="020B0600070205080204" pitchFamily="34" charset="-128"/>
                  <a:ea typeface="MS PGothic" panose="020B0600070205080204" pitchFamily="34" charset="-128"/>
                  <a:sym typeface="Helvetica"/>
                </a:rPr>
                <a:t>…</a:t>
              </a:r>
              <a:endParaRPr lang="en" altLang="ja-JP" sz="3600">
                <a:latin typeface="MS PGothic" panose="020B0600070205080204" pitchFamily="34" charset="-128"/>
                <a:ea typeface="MS PGothic" panose="020B0600070205080204" pitchFamily="34" charset="-128"/>
                <a:sym typeface="Helvetica"/>
              </a:endParaRPr>
            </a:p>
          </p:txBody>
        </p:sp>
        <p:grpSp>
          <p:nvGrpSpPr>
            <p:cNvPr id="40" name="グループ化 39">
              <a:extLst>
                <a:ext uri="{FF2B5EF4-FFF2-40B4-BE49-F238E27FC236}">
                  <a16:creationId xmlns:a16="http://schemas.microsoft.com/office/drawing/2014/main" id="{7AA50F42-A8CE-B2B3-17F0-704ED2482E7E}"/>
                </a:ext>
              </a:extLst>
            </p:cNvPr>
            <p:cNvGrpSpPr>
              <a:grpSpLocks noGrp="1" noUngrp="1" noRot="1" noMove="1" noResize="1"/>
            </p:cNvGrpSpPr>
            <p:nvPr/>
          </p:nvGrpSpPr>
          <p:grpSpPr>
            <a:xfrm>
              <a:off x="1422400" y="7300681"/>
              <a:ext cx="7906367" cy="1414431"/>
              <a:chOff x="1422400" y="7300681"/>
              <a:chExt cx="7906367" cy="1414431"/>
            </a:xfrm>
          </p:grpSpPr>
          <p:sp>
            <p:nvSpPr>
              <p:cNvPr id="11" name="角丸四角形 10">
                <a:extLst>
                  <a:ext uri="{FF2B5EF4-FFF2-40B4-BE49-F238E27FC236}">
                    <a16:creationId xmlns:a16="http://schemas.microsoft.com/office/drawing/2014/main" id="{8E91383F-5043-F630-A574-C2882DADD18B}"/>
                  </a:ext>
                </a:extLst>
              </p:cNvPr>
              <p:cNvSpPr>
                <a:spLocks noGrp="1" noRot="1" noMove="1" noResize="1" noEditPoints="1" noAdjustHandles="1" noChangeArrowheads="1" noChangeShapeType="1"/>
              </p:cNvSpPr>
              <p:nvPr/>
            </p:nvSpPr>
            <p:spPr>
              <a:xfrm>
                <a:off x="1422400" y="7300681"/>
                <a:ext cx="7906367" cy="141443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a:extLst>
                  <a:ext uri="{FF2B5EF4-FFF2-40B4-BE49-F238E27FC236}">
                    <a16:creationId xmlns:a16="http://schemas.microsoft.com/office/drawing/2014/main" id="{D9640B84-5E73-FCE9-7276-CAFAAE6C3E42}"/>
                  </a:ext>
                </a:extLst>
              </p:cNvPr>
              <p:cNvCxnSpPr>
                <a:cxnSpLocks noGrp="1" noRot="1" noMove="1" noResize="1" noEditPoints="1" noAdjustHandles="1" noChangeArrowheads="1" noChangeShapeType="1"/>
                <a:stCxn id="22" idx="3"/>
                <a:endCxn id="24" idx="2"/>
              </p:cNvCxnSpPr>
              <p:nvPr/>
            </p:nvCxnSpPr>
            <p:spPr>
              <a:xfrm>
                <a:off x="2444011" y="8114605"/>
                <a:ext cx="5998395" cy="3141"/>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2" name="テキスト ボックス 21">
                <a:extLst>
                  <a:ext uri="{FF2B5EF4-FFF2-40B4-BE49-F238E27FC236}">
                    <a16:creationId xmlns:a16="http://schemas.microsoft.com/office/drawing/2014/main" id="{74FD5F65-2D0E-5659-B64B-5EB583F9E948}"/>
                  </a:ext>
                </a:extLst>
              </p:cNvPr>
              <p:cNvSpPr txBox="1">
                <a:spLocks noGrp="1" noRot="1" noMove="1" noResize="1" noEditPoints="1" noAdjustHandles="1" noChangeArrowheads="1" noChangeShapeType="1"/>
              </p:cNvSpPr>
              <p:nvPr/>
            </p:nvSpPr>
            <p:spPr>
              <a:xfrm>
                <a:off x="1472270" y="7791439"/>
                <a:ext cx="971741" cy="646331"/>
              </a:xfrm>
              <a:prstGeom prst="rect">
                <a:avLst/>
              </a:prstGeom>
              <a:noFill/>
            </p:spPr>
            <p:txBody>
              <a:bodyPr wrap="none" rtlCol="0">
                <a:spAutoFit/>
              </a:bodyPr>
              <a:lstStyle/>
              <a:p>
                <a:r>
                  <a:rPr kumimoji="1" lang="en-US" altLang="ja-JP" sz="3600" u="sng">
                    <a:solidFill>
                      <a:srgbClr val="FF0000"/>
                    </a:solidFill>
                    <a:latin typeface="MS PGothic" panose="020B0600070205080204" pitchFamily="34" charset="-128"/>
                    <a:ea typeface="MS PGothic" panose="020B0600070205080204" pitchFamily="34" charset="-128"/>
                  </a:rPr>
                  <a:t>0.01</a:t>
                </a:r>
                <a:endParaRPr kumimoji="1" lang="ja-JP" altLang="en-US" sz="3600" u="sng">
                  <a:solidFill>
                    <a:srgbClr val="FF0000"/>
                  </a:solidFill>
                  <a:latin typeface="MS PGothic" panose="020B0600070205080204" pitchFamily="34" charset="-128"/>
                  <a:ea typeface="MS PGothic" panose="020B0600070205080204" pitchFamily="34" charset="-128"/>
                </a:endParaRPr>
              </a:p>
            </p:txBody>
          </p:sp>
          <p:sp>
            <p:nvSpPr>
              <p:cNvPr id="23" name="テキスト ボックス 22">
                <a:extLst>
                  <a:ext uri="{FF2B5EF4-FFF2-40B4-BE49-F238E27FC236}">
                    <a16:creationId xmlns:a16="http://schemas.microsoft.com/office/drawing/2014/main" id="{DC5120AA-2416-8805-37B3-D4DA2DB8E578}"/>
                  </a:ext>
                </a:extLst>
              </p:cNvPr>
              <p:cNvSpPr txBox="1">
                <a:spLocks noGrp="1" noRot="1" noMove="1" noResize="1" noEditPoints="1" noAdjustHandles="1" noChangeArrowheads="1" noChangeShapeType="1"/>
              </p:cNvSpPr>
              <p:nvPr/>
            </p:nvSpPr>
            <p:spPr>
              <a:xfrm>
                <a:off x="7901897" y="7323512"/>
                <a:ext cx="1338828" cy="646331"/>
              </a:xfrm>
              <a:prstGeom prst="rect">
                <a:avLst/>
              </a:prstGeom>
              <a:noFill/>
            </p:spPr>
            <p:txBody>
              <a:bodyPr wrap="none" rtlCol="0">
                <a:spAutoFit/>
              </a:bodyPr>
              <a:lstStyle/>
              <a:p>
                <a:r>
                  <a:rPr kumimoji="1" lang="en-US" altLang="ja-JP" sz="3600" dirty="0">
                    <a:solidFill>
                      <a:srgbClr val="FF0000"/>
                    </a:solidFill>
                    <a:latin typeface="MS PGothic" panose="020B0600070205080204" pitchFamily="34" charset="-128"/>
                    <a:ea typeface="MS PGothic" panose="020B0600070205080204" pitchFamily="34" charset="-128"/>
                  </a:rPr>
                  <a:t>1/100</a:t>
                </a:r>
                <a:endParaRPr kumimoji="1" lang="ja-JP" altLang="en-US" sz="3600">
                  <a:solidFill>
                    <a:srgbClr val="FF0000"/>
                  </a:solidFill>
                  <a:latin typeface="MS PGothic" panose="020B0600070205080204" pitchFamily="34" charset="-128"/>
                  <a:ea typeface="MS PGothic" panose="020B0600070205080204" pitchFamily="34" charset="-128"/>
                </a:endParaRPr>
              </a:p>
            </p:txBody>
          </p:sp>
          <p:sp>
            <p:nvSpPr>
              <p:cNvPr id="24" name="円/楕円 23">
                <a:extLst>
                  <a:ext uri="{FF2B5EF4-FFF2-40B4-BE49-F238E27FC236}">
                    <a16:creationId xmlns:a16="http://schemas.microsoft.com/office/drawing/2014/main" id="{BC7744E1-02E2-525F-0859-E3449DE640B7}"/>
                  </a:ext>
                </a:extLst>
              </p:cNvPr>
              <p:cNvSpPr>
                <a:spLocks noGrp="1" noRot="1" noMove="1" noResize="1" noEditPoints="1" noAdjustHandles="1" noChangeArrowheads="1" noChangeShapeType="1"/>
              </p:cNvSpPr>
              <p:nvPr/>
            </p:nvSpPr>
            <p:spPr>
              <a:xfrm>
                <a:off x="8442406" y="8008794"/>
                <a:ext cx="266663" cy="217904"/>
              </a:xfrm>
              <a:prstGeom prst="ellipse">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30" name="グループ化 29">
            <a:extLst>
              <a:ext uri="{FF2B5EF4-FFF2-40B4-BE49-F238E27FC236}">
                <a16:creationId xmlns:a16="http://schemas.microsoft.com/office/drawing/2014/main" id="{725C8571-0D93-8105-817A-44AB4BB7618A}"/>
              </a:ext>
            </a:extLst>
          </p:cNvPr>
          <p:cNvGrpSpPr>
            <a:grpSpLocks noGrp="1" noUngrp="1" noRot="1" noMove="1" noResize="1"/>
          </p:cNvGrpSpPr>
          <p:nvPr/>
        </p:nvGrpSpPr>
        <p:grpSpPr>
          <a:xfrm>
            <a:off x="1566221" y="6680334"/>
            <a:ext cx="5125518" cy="2030227"/>
            <a:chOff x="1573871" y="6684885"/>
            <a:chExt cx="5125518" cy="2030227"/>
          </a:xfrm>
        </p:grpSpPr>
        <p:sp>
          <p:nvSpPr>
            <p:cNvPr id="31" name="角丸四角形 30">
              <a:extLst>
                <a:ext uri="{FF2B5EF4-FFF2-40B4-BE49-F238E27FC236}">
                  <a16:creationId xmlns:a16="http://schemas.microsoft.com/office/drawing/2014/main" id="{373B304B-2FC3-2328-50B2-6E5CC594A25D}"/>
                </a:ext>
              </a:extLst>
            </p:cNvPr>
            <p:cNvSpPr>
              <a:spLocks noGrp="1" noRot="1" noMove="1" noResize="1" noEditPoints="1" noAdjustHandles="1" noChangeArrowheads="1" noChangeShapeType="1"/>
            </p:cNvSpPr>
            <p:nvPr/>
          </p:nvSpPr>
          <p:spPr>
            <a:xfrm>
              <a:off x="1573871" y="6684885"/>
              <a:ext cx="5125518" cy="203022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コネクタ 31">
              <a:extLst>
                <a:ext uri="{FF2B5EF4-FFF2-40B4-BE49-F238E27FC236}">
                  <a16:creationId xmlns:a16="http://schemas.microsoft.com/office/drawing/2014/main" id="{17B9CCAE-A8CA-8335-163E-0C8F8B77A8E2}"/>
                </a:ext>
              </a:extLst>
            </p:cNvPr>
            <p:cNvCxnSpPr>
              <a:cxnSpLocks noGrp="1" noRot="1" noMove="1" noResize="1" noEditPoints="1" noAdjustHandles="1" noChangeArrowheads="1" noChangeShapeType="1"/>
              <a:stCxn id="34" idx="3"/>
              <a:endCxn id="36" idx="2"/>
            </p:cNvCxnSpPr>
            <p:nvPr/>
          </p:nvCxnSpPr>
          <p:spPr>
            <a:xfrm flipV="1">
              <a:off x="2439743" y="7632073"/>
              <a:ext cx="2971007" cy="3541"/>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33" name="直線コネクタ 32">
              <a:extLst>
                <a:ext uri="{FF2B5EF4-FFF2-40B4-BE49-F238E27FC236}">
                  <a16:creationId xmlns:a16="http://schemas.microsoft.com/office/drawing/2014/main" id="{45DF8670-7886-61D5-EA78-03AF3386CEA5}"/>
                </a:ext>
              </a:extLst>
            </p:cNvPr>
            <p:cNvCxnSpPr>
              <a:cxnSpLocks noGrp="1" noRot="1" noMove="1" noResize="1" noEditPoints="1" noAdjustHandles="1" noChangeArrowheads="1" noChangeShapeType="1"/>
            </p:cNvCxnSpPr>
            <p:nvPr/>
          </p:nvCxnSpPr>
          <p:spPr>
            <a:xfrm>
              <a:off x="5527738" y="7603823"/>
              <a:ext cx="0" cy="5788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45D2E16D-E2E4-1CC2-8EAC-8EA89176344E}"/>
                </a:ext>
              </a:extLst>
            </p:cNvPr>
            <p:cNvSpPr txBox="1">
              <a:spLocks noGrp="1" noRot="1" noMove="1" noResize="1" noEditPoints="1" noAdjustHandles="1" noChangeArrowheads="1" noChangeShapeType="1"/>
            </p:cNvSpPr>
            <p:nvPr/>
          </p:nvSpPr>
          <p:spPr>
            <a:xfrm>
              <a:off x="1698835" y="7312448"/>
              <a:ext cx="740908" cy="646331"/>
            </a:xfrm>
            <a:prstGeom prst="rect">
              <a:avLst/>
            </a:prstGeom>
            <a:noFill/>
          </p:spPr>
          <p:txBody>
            <a:bodyPr wrap="none" rtlCol="0">
              <a:spAutoFit/>
            </a:bodyPr>
            <a:lstStyle/>
            <a:p>
              <a:r>
                <a:rPr kumimoji="1" lang="en-US" altLang="ja-JP" sz="3600" u="sng">
                  <a:solidFill>
                    <a:srgbClr val="FF0000"/>
                  </a:solidFill>
                  <a:latin typeface="MS PGothic" panose="020B0600070205080204" pitchFamily="34" charset="-128"/>
                  <a:ea typeface="MS PGothic" panose="020B0600070205080204" pitchFamily="34" charset="-128"/>
                </a:rPr>
                <a:t>0.1</a:t>
              </a:r>
              <a:endParaRPr kumimoji="1" lang="ja-JP" altLang="en-US" sz="3600" u="sng">
                <a:solidFill>
                  <a:srgbClr val="FF0000"/>
                </a:solidFill>
                <a:latin typeface="MS PGothic" panose="020B0600070205080204" pitchFamily="34" charset="-128"/>
                <a:ea typeface="MS PGothic" panose="020B0600070205080204" pitchFamily="34" charset="-128"/>
              </a:endParaRPr>
            </a:p>
          </p:txBody>
        </p:sp>
        <p:sp>
          <p:nvSpPr>
            <p:cNvPr id="35" name="テキスト ボックス 34">
              <a:extLst>
                <a:ext uri="{FF2B5EF4-FFF2-40B4-BE49-F238E27FC236}">
                  <a16:creationId xmlns:a16="http://schemas.microsoft.com/office/drawing/2014/main" id="{6B1B846D-717B-1199-092E-0A30D9AB7804}"/>
                </a:ext>
              </a:extLst>
            </p:cNvPr>
            <p:cNvSpPr txBox="1">
              <a:spLocks noGrp="1" noRot="1" noMove="1" noResize="1" noEditPoints="1" noAdjustHandles="1" noChangeArrowheads="1" noChangeShapeType="1"/>
            </p:cNvSpPr>
            <p:nvPr/>
          </p:nvSpPr>
          <p:spPr>
            <a:xfrm>
              <a:off x="5291040" y="6916547"/>
              <a:ext cx="1107996" cy="646331"/>
            </a:xfrm>
            <a:prstGeom prst="rect">
              <a:avLst/>
            </a:prstGeom>
            <a:noFill/>
          </p:spPr>
          <p:txBody>
            <a:bodyPr wrap="none" rtlCol="0">
              <a:spAutoFit/>
            </a:bodyPr>
            <a:lstStyle/>
            <a:p>
              <a:r>
                <a:rPr kumimoji="1" lang="en-US" altLang="ja-JP" sz="3600">
                  <a:solidFill>
                    <a:srgbClr val="FF0000"/>
                  </a:solidFill>
                  <a:latin typeface="MS PGothic" panose="020B0600070205080204" pitchFamily="34" charset="-128"/>
                  <a:ea typeface="MS PGothic" panose="020B0600070205080204" pitchFamily="34" charset="-128"/>
                </a:rPr>
                <a:t>1/10</a:t>
              </a:r>
              <a:endParaRPr kumimoji="1" lang="ja-JP" altLang="en-US" sz="3600">
                <a:solidFill>
                  <a:srgbClr val="FF0000"/>
                </a:solidFill>
                <a:latin typeface="MS PGothic" panose="020B0600070205080204" pitchFamily="34" charset="-128"/>
                <a:ea typeface="MS PGothic" panose="020B0600070205080204" pitchFamily="34" charset="-128"/>
              </a:endParaRPr>
            </a:p>
          </p:txBody>
        </p:sp>
        <p:sp>
          <p:nvSpPr>
            <p:cNvPr id="36" name="円/楕円 35">
              <a:extLst>
                <a:ext uri="{FF2B5EF4-FFF2-40B4-BE49-F238E27FC236}">
                  <a16:creationId xmlns:a16="http://schemas.microsoft.com/office/drawing/2014/main" id="{22114DA8-4759-211D-957D-07544AF44EFE}"/>
                </a:ext>
              </a:extLst>
            </p:cNvPr>
            <p:cNvSpPr>
              <a:spLocks noGrp="1" noRot="1" noMove="1" noResize="1" noEditPoints="1" noAdjustHandles="1" noChangeArrowheads="1" noChangeShapeType="1"/>
            </p:cNvSpPr>
            <p:nvPr/>
          </p:nvSpPr>
          <p:spPr>
            <a:xfrm>
              <a:off x="5410750" y="7523121"/>
              <a:ext cx="266663" cy="217904"/>
            </a:xfrm>
            <a:prstGeom prst="ellipse">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96849235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par>
                                <p:cTn id="16" presetID="9"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B336E-9C58-F293-3C3B-27130943850F}"/>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EE9CE4DA-403D-A1EF-3207-80C97AE88F15}"/>
              </a:ext>
            </a:extLst>
          </p:cNvPr>
          <p:cNvSpPr>
            <a:spLocks noGrp="1" noRot="1" noMove="1" noResize="1" noEditPoints="1" noAdjustHandles="1" noChangeArrowheads="1" noChangeShapeType="1"/>
          </p:cNvSpPr>
          <p:nvPr/>
        </p:nvSpPr>
        <p:spPr>
          <a:xfrm>
            <a:off x="1050613" y="1727201"/>
            <a:ext cx="16199697" cy="7782560"/>
          </a:xfrm>
          <a:prstGeom prst="roundRect">
            <a:avLst>
              <a:gd name="adj" fmla="val 3476"/>
            </a:avLst>
          </a:prstGeom>
          <a:solidFill>
            <a:schemeClr val="bg1"/>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603324C5-199A-E670-EC2E-FBFAAB5B3812}"/>
              </a:ext>
            </a:extLst>
          </p:cNvPr>
          <p:cNvSpPr txBox="1">
            <a:spLocks noGrp="1" noRot="1" noMove="1" noResize="1" noEditPoints="1" noAdjustHandles="1" noChangeArrowheads="1" noChangeShapeType="1"/>
          </p:cNvSpPr>
          <p:nvPr/>
        </p:nvSpPr>
        <p:spPr>
          <a:xfrm>
            <a:off x="1050613" y="550800"/>
            <a:ext cx="16186773"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solidFill>
                  <a:srgbClr val="3B565F"/>
                </a:solidFill>
              </a:rPr>
              <a:t>医用超音波で使用される音響学的パラメータ</a:t>
            </a:r>
          </a:p>
        </p:txBody>
      </p:sp>
      <mc:AlternateContent xmlns:mc="http://schemas.openxmlformats.org/markup-compatibility/2006">
        <mc:Choice xmlns:a14="http://schemas.microsoft.com/office/drawing/2010/main" Requires="a14">
          <p:graphicFrame>
            <p:nvGraphicFramePr>
              <p:cNvPr id="8" name="表 7">
                <a:extLst>
                  <a:ext uri="{FF2B5EF4-FFF2-40B4-BE49-F238E27FC236}">
                    <a16:creationId xmlns:a16="http://schemas.microsoft.com/office/drawing/2014/main" id="{0A8FC998-3CE2-5470-CE1B-6F99BB3AC8A9}"/>
                  </a:ext>
                </a:extLst>
              </p:cNvPr>
              <p:cNvGraphicFramePr>
                <a:graphicFrameLocks noGrp="1" noDrilldown="1" noMove="1" noResize="1"/>
              </p:cNvGraphicFramePr>
              <p:nvPr>
                <p:extLst>
                  <p:ext uri="{D42A27DB-BD31-4B8C-83A1-F6EECF244321}">
                    <p14:modId xmlns:p14="http://schemas.microsoft.com/office/powerpoint/2010/main" val="367371525"/>
                  </p:ext>
                </p:extLst>
              </p:nvPr>
            </p:nvGraphicFramePr>
            <p:xfrm>
              <a:off x="1495493" y="2144801"/>
              <a:ext cx="15309937" cy="6934164"/>
            </p:xfrm>
            <a:graphic>
              <a:graphicData uri="http://schemas.openxmlformats.org/drawingml/2006/table">
                <a:tbl>
                  <a:tblPr firstRow="1" bandRow="1">
                    <a:tableStyleId>{5C22544A-7EE6-4342-B048-85BDC9FD1C3A}</a:tableStyleId>
                  </a:tblPr>
                  <a:tblGrid>
                    <a:gridCol w="5741049">
                      <a:extLst>
                        <a:ext uri="{9D8B030D-6E8A-4147-A177-3AD203B41FA5}">
                          <a16:colId xmlns:a16="http://schemas.microsoft.com/office/drawing/2014/main" val="2629431377"/>
                        </a:ext>
                      </a:extLst>
                    </a:gridCol>
                    <a:gridCol w="3597938">
                      <a:extLst>
                        <a:ext uri="{9D8B030D-6E8A-4147-A177-3AD203B41FA5}">
                          <a16:colId xmlns:a16="http://schemas.microsoft.com/office/drawing/2014/main" val="746757411"/>
                        </a:ext>
                      </a:extLst>
                    </a:gridCol>
                    <a:gridCol w="5970950">
                      <a:extLst>
                        <a:ext uri="{9D8B030D-6E8A-4147-A177-3AD203B41FA5}">
                          <a16:colId xmlns:a16="http://schemas.microsoft.com/office/drawing/2014/main" val="3718817531"/>
                        </a:ext>
                      </a:extLst>
                    </a:gridCol>
                  </a:tblGrid>
                  <a:tr h="602215">
                    <a:tc>
                      <a:txBody>
                        <a:bodyPr/>
                        <a:lstStyle/>
                        <a:p>
                          <a:pPr algn="ctr"/>
                          <a:r>
                            <a:rPr kumimoji="1" lang="ja-JP" altLang="en-US" sz="3200">
                              <a:latin typeface="MS PGothic" panose="020B0600070205080204" pitchFamily="34" charset="-128"/>
                              <a:ea typeface="MS PGothic" panose="020B0600070205080204" pitchFamily="34" charset="-128"/>
                            </a:rPr>
                            <a:t>名称</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記号</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単位</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extLst>
                      <a:ext uri="{0D108BD9-81ED-4DB2-BD59-A6C34878D82A}">
                        <a16:rowId xmlns:a16="http://schemas.microsoft.com/office/drawing/2014/main" val="415048854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波長</a:t>
                          </a:r>
                          <a:endParaRPr kumimoji="1" lang="en-US" altLang="ja-JP" sz="3200" b="1">
                            <a:solidFill>
                              <a:srgbClr val="36515B"/>
                            </a:solidFill>
                            <a:latin typeface="MS PGothic" panose="020B0600070205080204" pitchFamily="34" charset="-128"/>
                            <a:ea typeface="MS PGothic" panose="020B0600070205080204" pitchFamily="34" charset="-128"/>
                          </a:endParaRP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14:m>
                            <m:oMathPara xmlns:m="http://schemas.openxmlformats.org/officeDocument/2006/math">
                              <m:oMathParaPr>
                                <m:jc m:val="centerGroup"/>
                              </m:oMathParaPr>
                              <m:oMath xmlns:m="http://schemas.openxmlformats.org/officeDocument/2006/math">
                                <m:r>
                                  <a:rPr kumimoji="1" lang="ja-JP" altLang="en-US" sz="3200" b="1" i="1" smtClean="0">
                                    <a:solidFill>
                                      <a:srgbClr val="36515B"/>
                                    </a:solidFill>
                                    <a:latin typeface="Cambria Math" panose="02040503050406030204" pitchFamily="18" charset="0"/>
                                  </a:rPr>
                                  <m:t>𝝀</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ｍ（メートル）</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667499084"/>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𝒇</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789611331"/>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𝑻</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28398135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音速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𝒄</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m/s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870457545"/>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パルス幅</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𝒘</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587156332"/>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パルス繰り返し周波数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𝑷𝑹𝑭</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4517952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媒質密度</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ea typeface="Cambria Math" panose="02040503050406030204" pitchFamily="18" charset="0"/>
                                  </a:rPr>
                                  <m:t>𝝆</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3</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3121576233"/>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固有音響インピーダンス</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rPr>
                                  <m:t>𝒁</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pPr algn="l"/>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2</a:t>
                          </a:r>
                          <a:r>
                            <a:rPr lang="en-US" altLang="ja-JP" sz="3200" b="1">
                              <a:solidFill>
                                <a:srgbClr val="36515B"/>
                              </a:solidFill>
                              <a:effectLst/>
                              <a:latin typeface="MS PGothic" panose="020B0600070205080204" pitchFamily="34" charset="-128"/>
                              <a:ea typeface="MS PGothic" panose="020B0600070205080204" pitchFamily="34" charset="-128"/>
                            </a:rPr>
                            <a:t>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87269986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減衰係数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3200" b="1" i="1" smtClean="0">
                                    <a:solidFill>
                                      <a:srgbClr val="36515B"/>
                                    </a:solidFill>
                                    <a:latin typeface="Cambria Math" panose="02040503050406030204" pitchFamily="18" charset="0"/>
                                    <a:ea typeface="Cambria Math" panose="02040503050406030204" pitchFamily="18" charset="0"/>
                                  </a:rPr>
                                  <m:t>𝜶</m:t>
                                </m:r>
                              </m:oMath>
                            </m:oMathPara>
                          </a14:m>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pPr algn="l"/>
                          <a:r>
                            <a:rPr kumimoji="1" lang="en-US" altLang="ja-JP" sz="3200" b="1" dirty="0">
                              <a:solidFill>
                                <a:srgbClr val="36515B"/>
                              </a:solidFill>
                              <a:latin typeface="MS PGothic" panose="020B0600070205080204" pitchFamily="34" charset="-128"/>
                              <a:ea typeface="MS PGothic" panose="020B0600070205080204" pitchFamily="34" charset="-128"/>
                            </a:rPr>
                            <a:t>1/m</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705598746"/>
                      </a:ext>
                    </a:extLst>
                  </a:tr>
                </a:tbl>
              </a:graphicData>
            </a:graphic>
          </p:graphicFrame>
        </mc:Choice>
        <mc:Fallback>
          <p:graphicFrame>
            <p:nvGraphicFramePr>
              <p:cNvPr id="8" name="表 7">
                <a:extLst>
                  <a:ext uri="{FF2B5EF4-FFF2-40B4-BE49-F238E27FC236}">
                    <a16:creationId xmlns:a16="http://schemas.microsoft.com/office/drawing/2014/main" id="{0A8FC998-3CE2-5470-CE1B-6F99BB3AC8A9}"/>
                  </a:ext>
                </a:extLst>
              </p:cNvPr>
              <p:cNvGraphicFramePr>
                <a:graphicFrameLocks noGrp="1" noDrilldown="1" noMove="1" noResize="1"/>
              </p:cNvGraphicFramePr>
              <p:nvPr>
                <p:extLst>
                  <p:ext uri="{D42A27DB-BD31-4B8C-83A1-F6EECF244321}">
                    <p14:modId xmlns:p14="http://schemas.microsoft.com/office/powerpoint/2010/main" val="367371525"/>
                  </p:ext>
                </p:extLst>
              </p:nvPr>
            </p:nvGraphicFramePr>
            <p:xfrm>
              <a:off x="1495493" y="2144801"/>
              <a:ext cx="15309937" cy="6934164"/>
            </p:xfrm>
            <a:graphic>
              <a:graphicData uri="http://schemas.openxmlformats.org/drawingml/2006/table">
                <a:tbl>
                  <a:tblPr firstRow="1" bandRow="1">
                    <a:tableStyleId>{5C22544A-7EE6-4342-B048-85BDC9FD1C3A}</a:tableStyleId>
                  </a:tblPr>
                  <a:tblGrid>
                    <a:gridCol w="5741049">
                      <a:extLst>
                        <a:ext uri="{9D8B030D-6E8A-4147-A177-3AD203B41FA5}">
                          <a16:colId xmlns:a16="http://schemas.microsoft.com/office/drawing/2014/main" val="2629431377"/>
                        </a:ext>
                      </a:extLst>
                    </a:gridCol>
                    <a:gridCol w="3597938">
                      <a:extLst>
                        <a:ext uri="{9D8B030D-6E8A-4147-A177-3AD203B41FA5}">
                          <a16:colId xmlns:a16="http://schemas.microsoft.com/office/drawing/2014/main" val="746757411"/>
                        </a:ext>
                      </a:extLst>
                    </a:gridCol>
                    <a:gridCol w="5970950">
                      <a:extLst>
                        <a:ext uri="{9D8B030D-6E8A-4147-A177-3AD203B41FA5}">
                          <a16:colId xmlns:a16="http://schemas.microsoft.com/office/drawing/2014/main" val="3718817531"/>
                        </a:ext>
                      </a:extLst>
                    </a:gridCol>
                  </a:tblGrid>
                  <a:tr h="616164">
                    <a:tc>
                      <a:txBody>
                        <a:bodyPr/>
                        <a:lstStyle/>
                        <a:p>
                          <a:pPr algn="ctr"/>
                          <a:r>
                            <a:rPr kumimoji="1" lang="ja-JP" altLang="en-US" sz="3200">
                              <a:latin typeface="MS PGothic" panose="020B0600070205080204" pitchFamily="34" charset="-128"/>
                              <a:ea typeface="MS PGothic" panose="020B0600070205080204" pitchFamily="34" charset="-128"/>
                            </a:rPr>
                            <a:t>名称</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記号</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tc>
                      <a:txBody>
                        <a:bodyPr/>
                        <a:lstStyle/>
                        <a:p>
                          <a:pPr algn="ctr"/>
                          <a:r>
                            <a:rPr kumimoji="1" lang="ja-JP" altLang="en-US" sz="3200">
                              <a:latin typeface="MS PGothic" panose="020B0600070205080204" pitchFamily="34" charset="-128"/>
                              <a:ea typeface="MS PGothic" panose="020B0600070205080204" pitchFamily="34" charset="-128"/>
                            </a:rPr>
                            <a:t>単位</a:t>
                          </a:r>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B15F"/>
                        </a:solidFill>
                      </a:tcPr>
                    </a:tc>
                    <a:extLst>
                      <a:ext uri="{0D108BD9-81ED-4DB2-BD59-A6C34878D82A}">
                        <a16:rowId xmlns:a16="http://schemas.microsoft.com/office/drawing/2014/main" val="415048854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波長</a:t>
                          </a:r>
                          <a:endParaRPr kumimoji="1" lang="en-US" altLang="ja-JP" sz="3200" b="1">
                            <a:solidFill>
                              <a:srgbClr val="36515B"/>
                            </a:solidFill>
                            <a:latin typeface="MS PGothic" panose="020B0600070205080204" pitchFamily="34" charset="-128"/>
                            <a:ea typeface="MS PGothic" panose="020B0600070205080204" pitchFamily="34" charset="-128"/>
                          </a:endParaRP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96364" r="-167138" b="-825455"/>
                          </a:stretch>
                        </a:blipFill>
                      </a:tcPr>
                    </a:tc>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ｍ（メートル）</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667499084"/>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196364" r="-167138" b="-725455"/>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789611331"/>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周期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291071" r="-167138" b="-612500"/>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28398135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音速</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398182" r="-167138" b="-523636"/>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m/s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870457545"/>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パルス幅</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498182" r="-167138" b="-423636"/>
                          </a:stretch>
                        </a:blipFill>
                      </a:tcPr>
                    </a:tc>
                    <a:tc>
                      <a:txBody>
                        <a:bodyPr/>
                        <a:lstStyle/>
                        <a:p>
                          <a:pPr algn="l"/>
                          <a:r>
                            <a:rPr kumimoji="1" lang="en-US" altLang="ja-JP" sz="3200" b="1">
                              <a:solidFill>
                                <a:srgbClr val="36515B"/>
                              </a:solidFill>
                              <a:latin typeface="MS PGothic" panose="020B0600070205080204" pitchFamily="34" charset="-128"/>
                              <a:ea typeface="MS PGothic" panose="020B0600070205080204" pitchFamily="34" charset="-128"/>
                            </a:rPr>
                            <a:t>s</a:t>
                          </a:r>
                          <a:r>
                            <a:rPr kumimoji="1" lang="ja-JP" altLang="en-US" sz="3200" b="1">
                              <a:solidFill>
                                <a:srgbClr val="36515B"/>
                              </a:solidFill>
                              <a:latin typeface="MS PGothic" panose="020B0600070205080204" pitchFamily="34" charset="-128"/>
                              <a:ea typeface="MS PGothic" panose="020B0600070205080204" pitchFamily="34" charset="-128"/>
                            </a:rPr>
                            <a:t>（秒）</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587156332"/>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パルス繰り返し周波数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587500" r="-167138" b="-316071"/>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a:solidFill>
                                <a:srgbClr val="36515B"/>
                              </a:solidFill>
                              <a:latin typeface="MS PGothic" panose="020B0600070205080204" pitchFamily="34" charset="-128"/>
                              <a:ea typeface="MS PGothic" panose="020B0600070205080204" pitchFamily="34" charset="-128"/>
                            </a:rPr>
                            <a:t>Hz</a:t>
                          </a:r>
                          <a:r>
                            <a:rPr kumimoji="1" lang="ja-JP" altLang="en-US" sz="3200" b="1">
                              <a:solidFill>
                                <a:srgbClr val="36515B"/>
                              </a:solidFill>
                              <a:latin typeface="MS PGothic" panose="020B0600070205080204" pitchFamily="34" charset="-128"/>
                              <a:ea typeface="MS PGothic" panose="020B0600070205080204" pitchFamily="34" charset="-128"/>
                            </a:rPr>
                            <a:t>（ヘルツ）</a:t>
                          </a: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45179521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媒質密度</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700000" r="-167138" b="-221818"/>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3</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3121576233"/>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固有音響インピーダンス</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785714" r="-167138" b="-117857"/>
                          </a:stretch>
                        </a:blipFill>
                      </a:tcPr>
                    </a:tc>
                    <a:tc>
                      <a:txBody>
                        <a:bodyPr/>
                        <a:lstStyle/>
                        <a:p>
                          <a:pPr algn="l"/>
                          <a:r>
                            <a:rPr lang="en-US" altLang="ja-JP" sz="3200" b="1">
                              <a:solidFill>
                                <a:srgbClr val="36515B"/>
                              </a:solidFill>
                              <a:effectLst/>
                              <a:latin typeface="MS PGothic" panose="020B0600070205080204" pitchFamily="34" charset="-128"/>
                              <a:ea typeface="MS PGothic" panose="020B0600070205080204" pitchFamily="34" charset="-128"/>
                            </a:rPr>
                            <a:t>kg/m</a:t>
                          </a:r>
                          <a:r>
                            <a:rPr lang="en-US" altLang="ja-JP" sz="3200" b="1" baseline="30000">
                              <a:solidFill>
                                <a:srgbClr val="36515B"/>
                              </a:solidFill>
                              <a:effectLst/>
                              <a:latin typeface="MS PGothic" panose="020B0600070205080204" pitchFamily="34" charset="-128"/>
                              <a:ea typeface="MS PGothic" panose="020B0600070205080204" pitchFamily="34" charset="-128"/>
                            </a:rPr>
                            <a:t>2</a:t>
                          </a:r>
                          <a:r>
                            <a:rPr lang="en-US" altLang="ja-JP" sz="3200" b="1">
                              <a:solidFill>
                                <a:srgbClr val="36515B"/>
                              </a:solidFill>
                              <a:effectLst/>
                              <a:latin typeface="MS PGothic" panose="020B0600070205080204" pitchFamily="34" charset="-128"/>
                              <a:ea typeface="MS PGothic" panose="020B0600070205080204" pitchFamily="34" charset="-128"/>
                            </a:rPr>
                            <a:t>s</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6E6E6"/>
                        </a:solidFill>
                      </a:tcPr>
                    </a:tc>
                    <a:extLst>
                      <a:ext uri="{0D108BD9-81ED-4DB2-BD59-A6C34878D82A}">
                        <a16:rowId xmlns:a16="http://schemas.microsoft.com/office/drawing/2014/main" val="3872699860"/>
                      </a:ext>
                    </a:extLst>
                  </a:tr>
                  <a:tr h="702000">
                    <a:tc>
                      <a:txBody>
                        <a:bodyPr/>
                        <a:lstStyle/>
                        <a:p>
                          <a:pPr algn="l"/>
                          <a:r>
                            <a:rPr kumimoji="1" lang="ja-JP" altLang="en-US" sz="3200" b="1">
                              <a:solidFill>
                                <a:srgbClr val="36515B"/>
                              </a:solidFill>
                              <a:latin typeface="MS PGothic" panose="020B0600070205080204" pitchFamily="34" charset="-128"/>
                              <a:ea typeface="MS PGothic" panose="020B0600070205080204" pitchFamily="34" charset="-128"/>
                            </a:rPr>
                            <a:t>減衰係数</a:t>
                          </a:r>
                        </a:p>
                      </a:txBody>
                      <a:tcPr marL="540000" marR="540000"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tc>
                      <a:txBody>
                        <a:bodyPr/>
                        <a:lstStyle/>
                        <a:p>
                          <a:endParaRPr lang="ja-JP"/>
                        </a:p>
                      </a:txBody>
                      <a:tcPr marL="128484"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3"/>
                          <a:stretch>
                            <a:fillRect l="-160424" t="-901818" r="-167138" b="-20000"/>
                          </a:stretch>
                        </a:blipFill>
                      </a:tcPr>
                    </a:tc>
                    <a:tc>
                      <a:txBody>
                        <a:bodyPr/>
                        <a:lstStyle/>
                        <a:p>
                          <a:pPr algn="l"/>
                          <a:r>
                            <a:rPr kumimoji="1" lang="en-US" altLang="ja-JP" sz="3200" b="1" dirty="0">
                              <a:solidFill>
                                <a:srgbClr val="36515B"/>
                              </a:solidFill>
                              <a:latin typeface="MS PGothic" panose="020B0600070205080204" pitchFamily="34" charset="-128"/>
                              <a:ea typeface="MS PGothic" panose="020B0600070205080204" pitchFamily="34" charset="-128"/>
                            </a:rPr>
                            <a:t>1/m</a:t>
                          </a:r>
                          <a:endParaRPr kumimoji="1" lang="ja-JP" altLang="en-US" sz="3200" b="1">
                            <a:solidFill>
                              <a:srgbClr val="36515B"/>
                            </a:solidFill>
                            <a:latin typeface="MS PGothic" panose="020B0600070205080204" pitchFamily="34" charset="-128"/>
                            <a:ea typeface="MS PGothic" panose="020B0600070205080204" pitchFamily="34" charset="-128"/>
                          </a:endParaRPr>
                        </a:p>
                      </a:txBody>
                      <a:tcPr marL="540000" marR="128484" marT="64242" marB="64242"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solidFill>
                      </a:tcPr>
                    </a:tc>
                    <a:extLst>
                      <a:ext uri="{0D108BD9-81ED-4DB2-BD59-A6C34878D82A}">
                        <a16:rowId xmlns:a16="http://schemas.microsoft.com/office/drawing/2014/main" val="705598746"/>
                      </a:ext>
                    </a:extLst>
                  </a:tr>
                </a:tbl>
              </a:graphicData>
            </a:graphic>
          </p:graphicFrame>
        </mc:Fallback>
      </mc:AlternateContent>
      <p:sp>
        <p:nvSpPr>
          <p:cNvPr id="6" name="正方形/長方形 5">
            <a:extLst>
              <a:ext uri="{FF2B5EF4-FFF2-40B4-BE49-F238E27FC236}">
                <a16:creationId xmlns:a16="http://schemas.microsoft.com/office/drawing/2014/main" id="{E6F463A6-87E9-1AF6-8C05-F20F0CF8BC13}"/>
              </a:ext>
            </a:extLst>
          </p:cNvPr>
          <p:cNvSpPr>
            <a:spLocks noGrp="1" noRot="1" noMove="1" noResize="1" noEditPoints="1" noAdjustHandles="1" noChangeArrowheads="1" noChangeShapeType="1"/>
          </p:cNvSpPr>
          <p:nvPr/>
        </p:nvSpPr>
        <p:spPr>
          <a:xfrm>
            <a:off x="1482570" y="2722881"/>
            <a:ext cx="15309937" cy="4206240"/>
          </a:xfrm>
          <a:prstGeom prst="rect">
            <a:avLst/>
          </a:prstGeom>
          <a:solidFill>
            <a:srgbClr val="FFFF00">
              <a:alpha val="4000"/>
            </a:srgbClr>
          </a:solidFill>
          <a:ln w="635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99906B9-846B-2669-3E2E-BC06777D1F34}"/>
              </a:ext>
            </a:extLst>
          </p:cNvPr>
          <p:cNvSpPr>
            <a:spLocks noGrp="1" noRot="1" noMove="1" noResize="1" noEditPoints="1" noAdjustHandles="1" noChangeArrowheads="1" noChangeShapeType="1"/>
          </p:cNvSpPr>
          <p:nvPr/>
        </p:nvSpPr>
        <p:spPr>
          <a:xfrm>
            <a:off x="1492730" y="6969760"/>
            <a:ext cx="15309937" cy="2095256"/>
          </a:xfrm>
          <a:prstGeom prst="rect">
            <a:avLst/>
          </a:prstGeom>
          <a:solidFill>
            <a:schemeClr val="accent5">
              <a:lumMod val="75000"/>
              <a:alpha val="4000"/>
            </a:schemeClr>
          </a:solidFill>
          <a:ln w="635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6242377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5C5FA-4CF6-A5C6-D6BB-78358D524751}"/>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5886199A-9058-6A70-AD78-B8C75659F91B}"/>
              </a:ext>
            </a:extLst>
          </p:cNvPr>
          <p:cNvPicPr>
            <a:picLocks noGrp="1" noRot="1" noChangeAspect="1" noMove="1" noResize="1" noEditPoints="1" noAdjustHandles="1" noChangeArrowheads="1" noChangeShapeType="1" noCrop="1"/>
          </p:cNvPicPr>
          <p:nvPr/>
        </p:nvPicPr>
        <p:blipFill rotWithShape="1">
          <a:blip r:embed="rId5">
            <a:alphaModFix amt="36000"/>
          </a:blip>
          <a:srcRect t="6148" b="6858"/>
          <a:stretch/>
        </p:blipFill>
        <p:spPr>
          <a:xfrm>
            <a:off x="661719" y="653483"/>
            <a:ext cx="16931318" cy="8820000"/>
          </a:xfrm>
          <a:prstGeom prst="rect">
            <a:avLst/>
          </a:prstGeom>
        </p:spPr>
      </p:pic>
      <p:sp>
        <p:nvSpPr>
          <p:cNvPr id="6" name="テキスト ボックス 5">
            <a:extLst>
              <a:ext uri="{FF2B5EF4-FFF2-40B4-BE49-F238E27FC236}">
                <a16:creationId xmlns:a16="http://schemas.microsoft.com/office/drawing/2014/main" id="{1B1C260B-4171-BE9F-0689-06EC84283488}"/>
              </a:ext>
            </a:extLst>
          </p:cNvPr>
          <p:cNvSpPr txBox="1">
            <a:spLocks noGrp="1" noRot="1" noMove="1" noResize="1" noEditPoints="1" noAdjustHandles="1" noChangeArrowheads="1" noChangeShapeType="1"/>
          </p:cNvSpPr>
          <p:nvPr/>
        </p:nvSpPr>
        <p:spPr>
          <a:xfrm>
            <a:off x="926571" y="715152"/>
            <a:ext cx="6749110" cy="1015663"/>
          </a:xfrm>
          <a:prstGeom prst="rect">
            <a:avLst/>
          </a:prstGeom>
          <a:noFill/>
        </p:spPr>
        <p:txBody>
          <a:bodyPr wrap="square" lIns="0" tIns="0" rIns="0" bIns="0" anchor="ctr" anchorCtr="0">
            <a:spAutoFit/>
          </a:bodyPr>
          <a:lstStyle/>
          <a:p>
            <a:r>
              <a:rPr lang="ja-JP" altLang="en-US" sz="6600" b="1" spc="1400">
                <a:solidFill>
                  <a:srgbClr val="3B565F"/>
                </a:solidFill>
                <a:latin typeface="Noto Sans JP" panose="020B0200000000000000" pitchFamily="50" charset="-128"/>
                <a:ea typeface="Noto Sans JP" panose="020B0200000000000000" pitchFamily="50" charset="-128"/>
              </a:rPr>
              <a:t>まとめ</a:t>
            </a:r>
          </a:p>
        </p:txBody>
      </p:sp>
      <p:pic>
        <p:nvPicPr>
          <p:cNvPr id="11" name="妊婦_2-2">
            <a:hlinkClick r:id="" action="ppaction://media"/>
            <a:extLst>
              <a:ext uri="{FF2B5EF4-FFF2-40B4-BE49-F238E27FC236}">
                <a16:creationId xmlns:a16="http://schemas.microsoft.com/office/drawing/2014/main" id="{9770D6AD-51FC-622A-DF4D-F78546B1E736}"/>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6"/>
          <a:stretch>
            <a:fillRect/>
          </a:stretch>
        </p:blipFill>
        <p:spPr>
          <a:xfrm>
            <a:off x="11643360" y="6138959"/>
            <a:ext cx="5819669" cy="3273564"/>
          </a:xfrm>
          <a:prstGeom prst="rect">
            <a:avLst/>
          </a:prstGeom>
        </p:spPr>
      </p:pic>
      <p:pic>
        <p:nvPicPr>
          <p:cNvPr id="12" name="図 11" descr="モニター, 男, テーブル, テレビ が含まれている画像&#10;&#10;自動的に生成された説明">
            <a:extLst>
              <a:ext uri="{FF2B5EF4-FFF2-40B4-BE49-F238E27FC236}">
                <a16:creationId xmlns:a16="http://schemas.microsoft.com/office/drawing/2014/main" id="{41F21BB3-1273-A4DB-8F72-37E7884FA550}"/>
              </a:ext>
            </a:extLst>
          </p:cNvPr>
          <p:cNvPicPr>
            <a:picLocks noGrp="1" noRot="1" noChangeAspect="1" noMove="1" noResize="1" noEditPoints="1" noAdjustHandles="1" noChangeArrowheads="1" noChangeShapeType="1" noCrop="1"/>
          </p:cNvPicPr>
          <p:nvPr/>
        </p:nvPicPr>
        <p:blipFill>
          <a:blip r:embed="rId7"/>
          <a:stretch>
            <a:fillRect/>
          </a:stretch>
        </p:blipFill>
        <p:spPr>
          <a:xfrm>
            <a:off x="926571" y="3631352"/>
            <a:ext cx="2725930" cy="5805541"/>
          </a:xfrm>
          <a:prstGeom prst="rect">
            <a:avLst/>
          </a:prstGeom>
        </p:spPr>
      </p:pic>
      <p:grpSp>
        <p:nvGrpSpPr>
          <p:cNvPr id="22" name="グループ化 21">
            <a:extLst>
              <a:ext uri="{FF2B5EF4-FFF2-40B4-BE49-F238E27FC236}">
                <a16:creationId xmlns:a16="http://schemas.microsoft.com/office/drawing/2014/main" id="{4E307316-360F-019C-40D5-B580818898B7}"/>
              </a:ext>
            </a:extLst>
          </p:cNvPr>
          <p:cNvGrpSpPr>
            <a:grpSpLocks noGrp="1" noUngrp="1" noRot="1" noMove="1" noResize="1"/>
          </p:cNvGrpSpPr>
          <p:nvPr/>
        </p:nvGrpSpPr>
        <p:grpSpPr>
          <a:xfrm>
            <a:off x="4424834" y="1865970"/>
            <a:ext cx="9454953" cy="640560"/>
            <a:chOff x="1588697" y="3347965"/>
            <a:chExt cx="9454953" cy="640560"/>
          </a:xfrm>
        </p:grpSpPr>
        <p:sp>
          <p:nvSpPr>
            <p:cNvPr id="14" name="テキスト ボックス 13">
              <a:extLst>
                <a:ext uri="{FF2B5EF4-FFF2-40B4-BE49-F238E27FC236}">
                  <a16:creationId xmlns:a16="http://schemas.microsoft.com/office/drawing/2014/main" id="{9EA5D222-4E2B-F3C5-9DCB-A3C573B18D27}"/>
                </a:ext>
              </a:extLst>
            </p:cNvPr>
            <p:cNvSpPr txBox="1">
              <a:spLocks noGrp="1" noRot="1" noMove="1" noResize="1" noEditPoints="1" noAdjustHandles="1" noChangeArrowheads="1" noChangeShapeType="1"/>
            </p:cNvSpPr>
            <p:nvPr/>
          </p:nvSpPr>
          <p:spPr>
            <a:xfrm>
              <a:off x="2092855" y="3347965"/>
              <a:ext cx="8950795"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4000">
                  <a:solidFill>
                    <a:schemeClr val="tx1">
                      <a:lumMod val="75000"/>
                      <a:lumOff val="25000"/>
                    </a:schemeClr>
                  </a:solidFill>
                  <a:latin typeface="MS PGothic" panose="020B0600070205080204" pitchFamily="34" charset="-128"/>
                  <a:ea typeface="MS PGothic" panose="020B0600070205080204" pitchFamily="34" charset="-128"/>
                </a:rPr>
                <a:t>超音波は、電磁波と同様に波である</a:t>
              </a:r>
              <a:endParaRPr lang="en-US" altLang="ja-JP" sz="4000" dirty="0">
                <a:solidFill>
                  <a:schemeClr val="tx1">
                    <a:lumMod val="75000"/>
                    <a:lumOff val="25000"/>
                  </a:schemeClr>
                </a:solidFill>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FE3437AD-D470-A494-7132-EB9B3F8CCE79}"/>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grpSp>
        <p:nvGrpSpPr>
          <p:cNvPr id="21" name="グループ化 20">
            <a:extLst>
              <a:ext uri="{FF2B5EF4-FFF2-40B4-BE49-F238E27FC236}">
                <a16:creationId xmlns:a16="http://schemas.microsoft.com/office/drawing/2014/main" id="{B22B3CF8-9D63-43EC-7461-04E31346202E}"/>
              </a:ext>
            </a:extLst>
          </p:cNvPr>
          <p:cNvGrpSpPr>
            <a:grpSpLocks noGrp="1" noUngrp="1" noRot="1" noMove="1" noResize="1"/>
          </p:cNvGrpSpPr>
          <p:nvPr/>
        </p:nvGrpSpPr>
        <p:grpSpPr>
          <a:xfrm>
            <a:off x="4443927" y="3113668"/>
            <a:ext cx="12734622" cy="1379224"/>
            <a:chOff x="1588697" y="5156950"/>
            <a:chExt cx="12734622" cy="1379224"/>
          </a:xfrm>
        </p:grpSpPr>
        <p:sp>
          <p:nvSpPr>
            <p:cNvPr id="16" name="テキスト ボックス 15">
              <a:extLst>
                <a:ext uri="{FF2B5EF4-FFF2-40B4-BE49-F238E27FC236}">
                  <a16:creationId xmlns:a16="http://schemas.microsoft.com/office/drawing/2014/main" id="{4F656642-1038-9F1F-56F5-1FE788730103}"/>
                </a:ext>
              </a:extLst>
            </p:cNvPr>
            <p:cNvSpPr txBox="1">
              <a:spLocks noGrp="1" noRot="1" noMove="1" noResize="1" noEditPoints="1" noAdjustHandles="1" noChangeArrowheads="1" noChangeShapeType="1"/>
            </p:cNvSpPr>
            <p:nvPr/>
          </p:nvSpPr>
          <p:spPr>
            <a:xfrm>
              <a:off x="2092855" y="5156950"/>
              <a:ext cx="12230464" cy="1379224"/>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a:latin typeface="MS PGothic" panose="020B0600070205080204" pitchFamily="34" charset="-128"/>
                  <a:ea typeface="MS PGothic" panose="020B0600070205080204" pitchFamily="34" charset="-128"/>
                </a:rPr>
                <a:t>電磁波が電磁界の振動であるのに対し超音波は機械的な振動である</a:t>
              </a:r>
              <a:endParaRPr lang="en-US" altLang="ja-JP" sz="4000" dirty="0">
                <a:latin typeface="MS PGothic" panose="020B0600070205080204" pitchFamily="34" charset="-128"/>
                <a:ea typeface="MS PGothic" panose="020B0600070205080204" pitchFamily="34" charset="-128"/>
              </a:endParaRPr>
            </a:p>
          </p:txBody>
        </p:sp>
        <p:sp>
          <p:nvSpPr>
            <p:cNvPr id="17" name="六角形 16">
              <a:extLst>
                <a:ext uri="{FF2B5EF4-FFF2-40B4-BE49-F238E27FC236}">
                  <a16:creationId xmlns:a16="http://schemas.microsoft.com/office/drawing/2014/main" id="{BA59F39E-9CDF-CBC2-66D8-B6225B38F321}"/>
                </a:ext>
              </a:extLst>
            </p:cNvPr>
            <p:cNvSpPr>
              <a:spLocks noGrp="1" noRot="1" noMove="1" noResize="1" noEditPoints="1" noAdjustHandles="1" noChangeArrowheads="1" noChangeShapeType="1"/>
            </p:cNvSpPr>
            <p:nvPr/>
          </p:nvSpPr>
          <p:spPr>
            <a:xfrm rot="5400000">
              <a:off x="1565200" y="5325354"/>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grpSp>
        <p:nvGrpSpPr>
          <p:cNvPr id="20" name="グループ化 19">
            <a:extLst>
              <a:ext uri="{FF2B5EF4-FFF2-40B4-BE49-F238E27FC236}">
                <a16:creationId xmlns:a16="http://schemas.microsoft.com/office/drawing/2014/main" id="{297347AB-F487-AE55-901B-51A90BA9F556}"/>
              </a:ext>
            </a:extLst>
          </p:cNvPr>
          <p:cNvGrpSpPr>
            <a:grpSpLocks noGrp="1" noUngrp="1" noRot="1" noMove="1" noResize="1"/>
          </p:cNvGrpSpPr>
          <p:nvPr/>
        </p:nvGrpSpPr>
        <p:grpSpPr>
          <a:xfrm>
            <a:off x="4443927" y="5058998"/>
            <a:ext cx="11140513" cy="2117887"/>
            <a:chOff x="1588697" y="7229968"/>
            <a:chExt cx="11140513" cy="2117887"/>
          </a:xfrm>
        </p:grpSpPr>
        <p:sp>
          <p:nvSpPr>
            <p:cNvPr id="18" name="テキスト ボックス 17">
              <a:extLst>
                <a:ext uri="{FF2B5EF4-FFF2-40B4-BE49-F238E27FC236}">
                  <a16:creationId xmlns:a16="http://schemas.microsoft.com/office/drawing/2014/main" id="{C628CE55-0805-821C-03F8-DCBA965A1A97}"/>
                </a:ext>
              </a:extLst>
            </p:cNvPr>
            <p:cNvSpPr txBox="1">
              <a:spLocks noGrp="1" noRot="1" noMove="1" noResize="1" noEditPoints="1" noAdjustHandles="1" noChangeArrowheads="1" noChangeShapeType="1"/>
            </p:cNvSpPr>
            <p:nvPr/>
          </p:nvSpPr>
          <p:spPr>
            <a:xfrm>
              <a:off x="2092855" y="7229968"/>
              <a:ext cx="10636355" cy="2117887"/>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a:latin typeface="MS PGothic" panose="020B0600070205080204" pitchFamily="34" charset="-128"/>
                  <a:ea typeface="MS PGothic" panose="020B0600070205080204" pitchFamily="34" charset="-128"/>
                </a:rPr>
                <a:t>波の性質として</a:t>
              </a:r>
              <a:r>
                <a:rPr lang="ja-JP" altLang="en-US" sz="4000" spc="-400">
                  <a:latin typeface="MS PGothic" panose="020B0600070205080204" pitchFamily="34" charset="-128"/>
                  <a:ea typeface="MS PGothic" panose="020B0600070205080204" pitchFamily="34" charset="-128"/>
                </a:rPr>
                <a:t>、</a:t>
              </a:r>
              <a:r>
                <a:rPr lang="ja-JP" altLang="en-US" sz="4000">
                  <a:latin typeface="MS PGothic" panose="020B0600070205080204" pitchFamily="34" charset="-128"/>
                  <a:ea typeface="MS PGothic" panose="020B0600070205080204" pitchFamily="34" charset="-128"/>
                </a:rPr>
                <a:t>反</a:t>
              </a:r>
              <a:r>
                <a:rPr lang="ja-JP" altLang="en-US" sz="4000" spc="-400">
                  <a:latin typeface="MS PGothic" panose="020B0600070205080204" pitchFamily="34" charset="-128"/>
                  <a:ea typeface="MS PGothic" panose="020B0600070205080204" pitchFamily="34" charset="-128"/>
                </a:rPr>
                <a:t>射・</a:t>
              </a:r>
              <a:r>
                <a:rPr lang="ja-JP" altLang="en-US" sz="4000">
                  <a:latin typeface="MS PGothic" panose="020B0600070205080204" pitchFamily="34" charset="-128"/>
                  <a:ea typeface="MS PGothic" panose="020B0600070205080204" pitchFamily="34" charset="-128"/>
                </a:rPr>
                <a:t>屈</a:t>
              </a:r>
              <a:r>
                <a:rPr lang="ja-JP" altLang="en-US" sz="4000" spc="-400">
                  <a:latin typeface="MS PGothic" panose="020B0600070205080204" pitchFamily="34" charset="-128"/>
                  <a:ea typeface="MS PGothic" panose="020B0600070205080204" pitchFamily="34" charset="-128"/>
                </a:rPr>
                <a:t>折・</a:t>
              </a:r>
              <a:r>
                <a:rPr lang="ja-JP" altLang="en-US" sz="4000">
                  <a:latin typeface="MS PGothic" panose="020B0600070205080204" pitchFamily="34" charset="-128"/>
                  <a:ea typeface="MS PGothic" panose="020B0600070205080204" pitchFamily="34" charset="-128"/>
                </a:rPr>
                <a:t>減衰等があり</a:t>
              </a:r>
              <a:r>
                <a:rPr lang="ja-JP" altLang="en-US" sz="4000" spc="-400">
                  <a:latin typeface="MS PGothic" panose="020B0600070205080204" pitchFamily="34" charset="-128"/>
                  <a:ea typeface="MS PGothic" panose="020B0600070205080204" pitchFamily="34" charset="-128"/>
                </a:rPr>
                <a:t>、</a:t>
              </a:r>
              <a:endParaRPr lang="en-US" altLang="ja-JP" sz="4000" spc="-400" dirty="0">
                <a:latin typeface="MS PGothic" panose="020B0600070205080204" pitchFamily="34" charset="-128"/>
                <a:ea typeface="MS PGothic" panose="020B0600070205080204" pitchFamily="34" charset="-128"/>
              </a:endParaRPr>
            </a:p>
            <a:p>
              <a:r>
                <a:rPr lang="ja-JP" altLang="en-US" sz="4000">
                  <a:latin typeface="MS PGothic" panose="020B0600070205080204" pitchFamily="34" charset="-128"/>
                  <a:ea typeface="MS PGothic" panose="020B0600070205080204" pitchFamily="34" charset="-128"/>
                </a:rPr>
                <a:t>それらを利用して生体内の</a:t>
              </a:r>
              <a:endParaRPr lang="en-US" altLang="ja-JP" sz="4000" dirty="0">
                <a:latin typeface="MS PGothic" panose="020B0600070205080204" pitchFamily="34" charset="-128"/>
                <a:ea typeface="MS PGothic" panose="020B0600070205080204" pitchFamily="34" charset="-128"/>
              </a:endParaRPr>
            </a:p>
            <a:p>
              <a:r>
                <a:rPr lang="ja-JP" altLang="en-US" sz="4000">
                  <a:latin typeface="MS PGothic" panose="020B0600070205080204" pitchFamily="34" charset="-128"/>
                  <a:ea typeface="MS PGothic" panose="020B0600070205080204" pitchFamily="34" charset="-128"/>
                </a:rPr>
                <a:t>構造を可視化できる</a:t>
              </a:r>
              <a:endParaRPr lang="en-US" altLang="ja-JP" sz="4000" dirty="0">
                <a:latin typeface="MS PGothic" panose="020B0600070205080204" pitchFamily="34" charset="-128"/>
                <a:ea typeface="MS PGothic" panose="020B0600070205080204" pitchFamily="34" charset="-128"/>
              </a:endParaRPr>
            </a:p>
          </p:txBody>
        </p:sp>
        <p:sp>
          <p:nvSpPr>
            <p:cNvPr id="19" name="六角形 18">
              <a:extLst>
                <a:ext uri="{FF2B5EF4-FFF2-40B4-BE49-F238E27FC236}">
                  <a16:creationId xmlns:a16="http://schemas.microsoft.com/office/drawing/2014/main" id="{E84D6D05-83E1-64CE-AE93-8E52E36C78E0}"/>
                </a:ext>
              </a:extLst>
            </p:cNvPr>
            <p:cNvSpPr>
              <a:spLocks noGrp="1" noRot="1" noMove="1" noResize="1" noEditPoints="1" noAdjustHandles="1" noChangeArrowheads="1" noChangeShapeType="1"/>
            </p:cNvSpPr>
            <p:nvPr/>
          </p:nvSpPr>
          <p:spPr>
            <a:xfrm rot="5400000">
              <a:off x="1565200" y="739837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00">
                <a:latin typeface="MS PGothic" panose="020B0600070205080204" pitchFamily="34" charset="-128"/>
                <a:ea typeface="MS PGothic" panose="020B0600070205080204" pitchFamily="34" charset="-128"/>
              </a:endParaRPr>
            </a:p>
          </p:txBody>
        </p:sp>
      </p:grpSp>
      <p:sp>
        <p:nvSpPr>
          <p:cNvPr id="5" name="四角形: 角を丸くする 4">
            <a:extLst>
              <a:ext uri="{FF2B5EF4-FFF2-40B4-BE49-F238E27FC236}">
                <a16:creationId xmlns:a16="http://schemas.microsoft.com/office/drawing/2014/main" id="{13F2B69D-9822-BB7C-2E9F-36382A056B96}"/>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pic>
        <p:nvPicPr>
          <p:cNvPr id="10" name="図 9" descr="屋内, 人, 作品, スライス が含まれている画像&#10;&#10;自動的に生成された説明">
            <a:extLst>
              <a:ext uri="{FF2B5EF4-FFF2-40B4-BE49-F238E27FC236}">
                <a16:creationId xmlns:a16="http://schemas.microsoft.com/office/drawing/2014/main" id="{E118144F-F09B-9121-59C2-42CC9BC135C4}"/>
              </a:ext>
            </a:extLst>
          </p:cNvPr>
          <p:cNvPicPr>
            <a:picLocks noGrp="1" noRot="1" noChangeAspect="1" noMove="1" noResize="1" noEditPoints="1" noAdjustHandles="1" noChangeArrowheads="1" noChangeShapeType="1" noCrop="1"/>
          </p:cNvPicPr>
          <p:nvPr/>
        </p:nvPicPr>
        <p:blipFill>
          <a:blip r:embed="rId8"/>
          <a:stretch>
            <a:fillRect/>
          </a:stretch>
        </p:blipFill>
        <p:spPr>
          <a:xfrm>
            <a:off x="1753610" y="3631353"/>
            <a:ext cx="1099137" cy="1103208"/>
          </a:xfrm>
          <a:prstGeom prst="rect">
            <a:avLst/>
          </a:prstGeom>
        </p:spPr>
      </p:pic>
    </p:spTree>
    <p:extLst>
      <p:ext uri="{BB962C8B-B14F-4D97-AF65-F5344CB8AC3E}">
        <p14:creationId xmlns:p14="http://schemas.microsoft.com/office/powerpoint/2010/main" val="1187132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33"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dissolv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11"/>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1"/>
                                        </p:tgtEl>
                                      </p:cBhvr>
                                    </p:cmd>
                                  </p:childTnLst>
                                </p:cTn>
                              </p:par>
                            </p:childTnLst>
                          </p:cTn>
                        </p:par>
                      </p:childTnLst>
                    </p:cTn>
                  </p:par>
                </p:childTnLst>
              </p:cTn>
              <p:nextCondLst>
                <p:cond evt="onClick" delay="0">
                  <p:tgtEl>
                    <p:spTgt spid="11"/>
                  </p:tgtEl>
                </p:cond>
              </p:nextCondLst>
            </p:seq>
            <p:video>
              <p:cMediaNode vol="80000">
                <p:cTn id="27" repeatCount="indefinite" fill="hold" display="0">
                  <p:stCondLst>
                    <p:cond delay="indefinite"/>
                  </p:stCondLst>
                </p:cTn>
                <p:tgtEl>
                  <p:spTgt spid="11"/>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AI によって生成されたコンテンツは間違っている可能性があります。">
            <a:extLst>
              <a:ext uri="{FF2B5EF4-FFF2-40B4-BE49-F238E27FC236}">
                <a16:creationId xmlns:a16="http://schemas.microsoft.com/office/drawing/2014/main" id="{0165F35B-21CC-2075-A143-6CD7FF923935}"/>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3917281"/>
      </p:ext>
    </p:extLst>
  </p:cSld>
  <p:clrMapOvr>
    <a:masterClrMapping/>
  </p:clrMapOvr>
  <p:transition advTm="60000">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50612" y="1516553"/>
            <a:ext cx="16199697" cy="787402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Noto Sans JP" panose="020B0200000000000000" pitchFamily="50" charset="-128"/>
              <a:ea typeface="Noto Sans JP" panose="020B0200000000000000" pitchFamily="50" charset="-128"/>
            </a:endParaRPr>
          </a:p>
        </p:txBody>
      </p:sp>
      <p:pic>
        <p:nvPicPr>
          <p:cNvPr id="13" name="Skin-Sun_v2-JSUM">
            <a:hlinkClick r:id="" action="ppaction://media"/>
            <a:extLst>
              <a:ext uri="{FF2B5EF4-FFF2-40B4-BE49-F238E27FC236}">
                <a16:creationId xmlns:a16="http://schemas.microsoft.com/office/drawing/2014/main" id="{F3330ACD-9694-5E95-DFF0-5F54BD3C8B6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stretch>
            <a:fillRect/>
          </a:stretch>
        </p:blipFill>
        <p:spPr>
          <a:xfrm>
            <a:off x="2547607" y="1707775"/>
            <a:ext cx="13183831" cy="7415905"/>
          </a:xfrm>
          <a:prstGeom prst="rect">
            <a:avLst/>
          </a:prstGeom>
          <a:effectLst>
            <a:innerShdw blurRad="152442" dist="50800" dir="3000000">
              <a:schemeClr val="tx1">
                <a:alpha val="55000"/>
              </a:schemeClr>
            </a:innerShdw>
          </a:effectLst>
        </p:spPr>
      </p:pic>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2175"/>
            <a:ext cx="4956487" cy="81170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l"/>
            <a:r>
              <a:rPr lang="ja-JP" altLang="en-US" sz="5300" spc="500">
                <a:solidFill>
                  <a:schemeClr val="bg1"/>
                </a:solidFill>
              </a:rPr>
              <a:t>音で中を探る</a:t>
            </a:r>
          </a:p>
        </p:txBody>
      </p:sp>
      <p:pic>
        <p:nvPicPr>
          <p:cNvPr id="16" name="スイカ叩く">
            <a:hlinkClick r:id="" action="ppaction://media"/>
            <a:extLst>
              <a:ext uri="{FF2B5EF4-FFF2-40B4-BE49-F238E27FC236}">
                <a16:creationId xmlns:a16="http://schemas.microsoft.com/office/drawing/2014/main" id="{7589CB55-AA90-D9C8-2598-5858F02F3F4B}"/>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2"/>
          <a:stretch>
            <a:fillRect/>
          </a:stretch>
        </p:blipFill>
        <p:spPr>
          <a:xfrm>
            <a:off x="2465898" y="2125116"/>
            <a:ext cx="5691893" cy="3201690"/>
          </a:xfrm>
          <a:prstGeom prst="rect">
            <a:avLst/>
          </a:prstGeom>
        </p:spPr>
      </p:pic>
      <p:grpSp>
        <p:nvGrpSpPr>
          <p:cNvPr id="5" name="グループ化 4">
            <a:extLst>
              <a:ext uri="{FF2B5EF4-FFF2-40B4-BE49-F238E27FC236}">
                <a16:creationId xmlns:a16="http://schemas.microsoft.com/office/drawing/2014/main" id="{B1F2CC7C-5958-4092-145A-20677035A016}"/>
              </a:ext>
            </a:extLst>
          </p:cNvPr>
          <p:cNvGrpSpPr>
            <a:grpSpLocks noGrp="1" noUngrp="1" noRot="1" noMove="1" noResize="1"/>
          </p:cNvGrpSpPr>
          <p:nvPr/>
        </p:nvGrpSpPr>
        <p:grpSpPr>
          <a:xfrm>
            <a:off x="9960824" y="1849120"/>
            <a:ext cx="6917410" cy="7274560"/>
            <a:chOff x="9960824" y="1849120"/>
            <a:chExt cx="6917410" cy="7274560"/>
          </a:xfrm>
        </p:grpSpPr>
        <p:grpSp>
          <p:nvGrpSpPr>
            <p:cNvPr id="2" name="グループ化 1">
              <a:extLst>
                <a:ext uri="{FF2B5EF4-FFF2-40B4-BE49-F238E27FC236}">
                  <a16:creationId xmlns:a16="http://schemas.microsoft.com/office/drawing/2014/main" id="{666A4762-1777-5EA2-0ADB-EB630B3CADBC}"/>
                </a:ext>
              </a:extLst>
            </p:cNvPr>
            <p:cNvGrpSpPr>
              <a:grpSpLocks noGrp="1" noUngrp="1" noRot="1" noMove="1" noResize="1"/>
            </p:cNvGrpSpPr>
            <p:nvPr/>
          </p:nvGrpSpPr>
          <p:grpSpPr>
            <a:xfrm>
              <a:off x="9960824" y="1849120"/>
              <a:ext cx="6917410" cy="7274560"/>
              <a:chOff x="9574744" y="1849120"/>
              <a:chExt cx="6917410" cy="7274560"/>
            </a:xfrm>
          </p:grpSpPr>
          <p:sp>
            <p:nvSpPr>
              <p:cNvPr id="17" name="四角形: 角を丸くする 16">
                <a:extLst>
                  <a:ext uri="{FF2B5EF4-FFF2-40B4-BE49-F238E27FC236}">
                    <a16:creationId xmlns:a16="http://schemas.microsoft.com/office/drawing/2014/main" id="{CEBED800-6157-BF9F-0F1A-EBF2FFFE18FB}"/>
                  </a:ext>
                </a:extLst>
              </p:cNvPr>
              <p:cNvSpPr>
                <a:spLocks noGrp="1" noRot="1" noMove="1" noResize="1" noEditPoints="1" noAdjustHandles="1" noChangeArrowheads="1" noChangeShapeType="1"/>
              </p:cNvSpPr>
              <p:nvPr/>
            </p:nvSpPr>
            <p:spPr>
              <a:xfrm>
                <a:off x="9600641" y="1849120"/>
                <a:ext cx="6891513" cy="7274560"/>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grpSp>
            <p:nvGrpSpPr>
              <p:cNvPr id="24" name="グループ化 23">
                <a:extLst>
                  <a:ext uri="{FF2B5EF4-FFF2-40B4-BE49-F238E27FC236}">
                    <a16:creationId xmlns:a16="http://schemas.microsoft.com/office/drawing/2014/main" id="{D516BD1C-A011-931E-BE66-B3D129E05473}"/>
                  </a:ext>
                </a:extLst>
              </p:cNvPr>
              <p:cNvGrpSpPr>
                <a:grpSpLocks noGrp="1" noUngrp="1" noRot="1" noMove="1" noResize="1"/>
              </p:cNvGrpSpPr>
              <p:nvPr/>
            </p:nvGrpSpPr>
            <p:grpSpPr>
              <a:xfrm>
                <a:off x="9574744" y="1860954"/>
                <a:ext cx="2993075" cy="665350"/>
                <a:chOff x="9800882" y="2882926"/>
                <a:chExt cx="3064218" cy="681165"/>
              </a:xfrm>
            </p:grpSpPr>
            <p:sp>
              <p:nvSpPr>
                <p:cNvPr id="20" name="四角形: 1 つの角を丸める 19">
                  <a:extLst>
                    <a:ext uri="{FF2B5EF4-FFF2-40B4-BE49-F238E27FC236}">
                      <a16:creationId xmlns:a16="http://schemas.microsoft.com/office/drawing/2014/main" id="{21E5D51B-E337-0286-52BB-E2E53293BD12}"/>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3" name="四角形: 上の 2 つの角を丸める 22">
                  <a:extLst>
                    <a:ext uri="{FF2B5EF4-FFF2-40B4-BE49-F238E27FC236}">
                      <a16:creationId xmlns:a16="http://schemas.microsoft.com/office/drawing/2014/main" id="{E1EDDD0E-724E-D017-106F-F6126CA17AC8}"/>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grpSp>
          <p:sp>
            <p:nvSpPr>
              <p:cNvPr id="26" name="テキスト ボックス 25">
                <a:extLst>
                  <a:ext uri="{FF2B5EF4-FFF2-40B4-BE49-F238E27FC236}">
                    <a16:creationId xmlns:a16="http://schemas.microsoft.com/office/drawing/2014/main" id="{1B867DA5-C1F7-4BA5-B17E-91E5D96EEC4D}"/>
                  </a:ext>
                </a:extLst>
              </p:cNvPr>
              <p:cNvSpPr txBox="1">
                <a:spLocks noGrp="1" noRot="1" noMove="1" noResize="1" noEditPoints="1" noAdjustHandles="1" noChangeArrowheads="1" noChangeShapeType="1"/>
              </p:cNvSpPr>
              <p:nvPr/>
            </p:nvSpPr>
            <p:spPr>
              <a:xfrm>
                <a:off x="9984591" y="1944193"/>
                <a:ext cx="2173381"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r>
                  <a:rPr lang="ja-JP" altLang="en-US" sz="2800">
                    <a:solidFill>
                      <a:schemeClr val="bg1"/>
                    </a:solidFill>
                    <a:latin typeface="MS PGothic" panose="020B0600070205080204" pitchFamily="34" charset="-128"/>
                    <a:ea typeface="MS PGothic" panose="020B0600070205080204" pitchFamily="34" charset="-128"/>
                  </a:rPr>
                  <a:t>直接音を聞く</a:t>
                </a:r>
              </a:p>
            </p:txBody>
          </p:sp>
        </p:grpSp>
        <p:pic>
          <p:nvPicPr>
            <p:cNvPr id="9" name="図 8" descr="持つ, 小さい, 衣類, テディ が含まれている画像&#10;&#10;自動的に生成された説明">
              <a:extLst>
                <a:ext uri="{FF2B5EF4-FFF2-40B4-BE49-F238E27FC236}">
                  <a16:creationId xmlns:a16="http://schemas.microsoft.com/office/drawing/2014/main" id="{3E94FA3A-4C3F-B5F9-5285-1B6A4BCB7F69}"/>
                </a:ext>
              </a:extLst>
            </p:cNvPr>
            <p:cNvPicPr>
              <a:picLocks noGrp="1" noRot="1" noChangeAspect="1" noMove="1" noResize="1" noEditPoints="1" noAdjustHandles="1" noChangeArrowheads="1" noChangeShapeType="1" noCrop="1"/>
            </p:cNvPicPr>
            <p:nvPr/>
          </p:nvPicPr>
          <p:blipFill>
            <a:blip r:embed="rId13"/>
            <a:stretch>
              <a:fillRect/>
            </a:stretch>
          </p:blipFill>
          <p:spPr>
            <a:xfrm>
              <a:off x="14001503" y="2189053"/>
              <a:ext cx="2335574" cy="2902592"/>
            </a:xfrm>
            <a:prstGeom prst="rect">
              <a:avLst/>
            </a:prstGeom>
          </p:spPr>
        </p:pic>
        <p:sp>
          <p:nvSpPr>
            <p:cNvPr id="22" name="テキスト ボックス 21">
              <a:extLst>
                <a:ext uri="{FF2B5EF4-FFF2-40B4-BE49-F238E27FC236}">
                  <a16:creationId xmlns:a16="http://schemas.microsoft.com/office/drawing/2014/main" id="{EB1D0A9B-292F-4FFC-A8DB-BBF0CE21CD31}"/>
                </a:ext>
              </a:extLst>
            </p:cNvPr>
            <p:cNvSpPr txBox="1">
              <a:spLocks noGrp="1" noRot="1" noMove="1" noResize="1" noEditPoints="1" noAdjustHandles="1" noChangeArrowheads="1" noChangeShapeType="1"/>
            </p:cNvSpPr>
            <p:nvPr/>
          </p:nvSpPr>
          <p:spPr>
            <a:xfrm>
              <a:off x="12953899" y="3640349"/>
              <a:ext cx="1569660" cy="646331"/>
            </a:xfrm>
            <a:prstGeom prst="rect">
              <a:avLst/>
            </a:prstGeom>
            <a:noFill/>
          </p:spPr>
          <p:txBody>
            <a:bodyPr wrap="none" rtlCol="0">
              <a:spAutoFit/>
            </a:bodyPr>
            <a:lstStyle/>
            <a:p>
              <a:r>
                <a:rPr kumimoji="1" lang="ja-JP" altLang="en-US" sz="3600">
                  <a:latin typeface="MS PGothic" panose="020B0600070205080204" pitchFamily="34" charset="-128"/>
                  <a:ea typeface="MS PGothic" panose="020B0600070205080204" pitchFamily="34" charset="-128"/>
                </a:rPr>
                <a:t>音聴棒</a:t>
              </a:r>
            </a:p>
          </p:txBody>
        </p:sp>
      </p:grpSp>
      <p:pic>
        <p:nvPicPr>
          <p:cNvPr id="8" name="心音_240301-JSUM">
            <a:hlinkClick r:id="" action="ppaction://media"/>
            <a:extLst>
              <a:ext uri="{FF2B5EF4-FFF2-40B4-BE49-F238E27FC236}">
                <a16:creationId xmlns:a16="http://schemas.microsoft.com/office/drawing/2014/main" id="{AEAC7206-AF64-6639-D8BC-9EE21F0B4B2E}"/>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4"/>
          <a:stretch>
            <a:fillRect/>
          </a:stretch>
        </p:blipFill>
        <p:spPr>
          <a:xfrm>
            <a:off x="10656539" y="5934386"/>
            <a:ext cx="5551876" cy="3122930"/>
          </a:xfrm>
          <a:prstGeom prst="rect">
            <a:avLst/>
          </a:prstGeom>
        </p:spPr>
      </p:pic>
      <p:sp>
        <p:nvSpPr>
          <p:cNvPr id="25" name="テキスト ボックス 24">
            <a:extLst>
              <a:ext uri="{FF2B5EF4-FFF2-40B4-BE49-F238E27FC236}">
                <a16:creationId xmlns:a16="http://schemas.microsoft.com/office/drawing/2014/main" id="{8DCEB993-4C89-7CC1-955D-EE1ACE5C13BB}"/>
              </a:ext>
            </a:extLst>
          </p:cNvPr>
          <p:cNvSpPr txBox="1">
            <a:spLocks noGrp="1" noRot="1" noMove="1" noResize="1" noEditPoints="1" noAdjustHandles="1" noChangeArrowheads="1" noChangeShapeType="1"/>
          </p:cNvSpPr>
          <p:nvPr/>
        </p:nvSpPr>
        <p:spPr>
          <a:xfrm>
            <a:off x="10537389" y="5203042"/>
            <a:ext cx="1569660" cy="646331"/>
          </a:xfrm>
          <a:prstGeom prst="rect">
            <a:avLst/>
          </a:prstGeom>
          <a:noFill/>
        </p:spPr>
        <p:txBody>
          <a:bodyPr wrap="none" rtlCol="0">
            <a:spAutoFit/>
          </a:bodyPr>
          <a:lstStyle/>
          <a:p>
            <a:r>
              <a:rPr kumimoji="1" lang="ja-JP" altLang="en-US" sz="3600">
                <a:solidFill>
                  <a:schemeClr val="tx1"/>
                </a:solidFill>
                <a:latin typeface="MS PGothic" panose="020B0600070205080204" pitchFamily="34" charset="-128"/>
                <a:ea typeface="MS PGothic" panose="020B0600070205080204" pitchFamily="34" charset="-128"/>
              </a:rPr>
              <a:t>聴診器</a:t>
            </a:r>
          </a:p>
        </p:txBody>
      </p:sp>
      <p:pic>
        <p:nvPicPr>
          <p:cNvPr id="3" name="打診法_240322-JSUM_Encord">
            <a:hlinkClick r:id="" action="ppaction://media"/>
            <a:extLst>
              <a:ext uri="{FF2B5EF4-FFF2-40B4-BE49-F238E27FC236}">
                <a16:creationId xmlns:a16="http://schemas.microsoft.com/office/drawing/2014/main" id="{C5F482F1-2048-37F0-E616-BF0F01BF158C}"/>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a:blip r:embed="rId15"/>
          <a:stretch>
            <a:fillRect/>
          </a:stretch>
        </p:blipFill>
        <p:spPr>
          <a:xfrm>
            <a:off x="2760379" y="5560326"/>
            <a:ext cx="5804036" cy="3264771"/>
          </a:xfrm>
          <a:prstGeom prst="rect">
            <a:avLst/>
          </a:prstGeom>
        </p:spPr>
      </p:pic>
      <p:sp>
        <p:nvSpPr>
          <p:cNvPr id="19" name="テキスト ボックス 18">
            <a:extLst>
              <a:ext uri="{FF2B5EF4-FFF2-40B4-BE49-F238E27FC236}">
                <a16:creationId xmlns:a16="http://schemas.microsoft.com/office/drawing/2014/main" id="{1CE18510-D418-404C-4933-CD193D31A401}"/>
              </a:ext>
            </a:extLst>
          </p:cNvPr>
          <p:cNvSpPr txBox="1">
            <a:spLocks noGrp="1" noRot="1" noMove="1" noResize="1" noEditPoints="1" noAdjustHandles="1" noChangeArrowheads="1" noChangeShapeType="1"/>
          </p:cNvSpPr>
          <p:nvPr/>
        </p:nvSpPr>
        <p:spPr>
          <a:xfrm>
            <a:off x="1775944" y="5831997"/>
            <a:ext cx="1569660" cy="646331"/>
          </a:xfrm>
          <a:prstGeom prst="rect">
            <a:avLst/>
          </a:prstGeom>
          <a:noFill/>
        </p:spPr>
        <p:txBody>
          <a:bodyPr wrap="none" rtlCol="0">
            <a:spAutoFit/>
          </a:bodyPr>
          <a:lstStyle/>
          <a:p>
            <a:r>
              <a:rPr kumimoji="1" lang="ja-JP" altLang="en-US" sz="3600">
                <a:solidFill>
                  <a:schemeClr val="tx1"/>
                </a:solidFill>
                <a:latin typeface="MS PGothic" panose="020B0600070205080204" pitchFamily="34" charset="-128"/>
                <a:ea typeface="MS PGothic" panose="020B0600070205080204" pitchFamily="34" charset="-128"/>
              </a:rPr>
              <a:t>打診法</a:t>
            </a:r>
          </a:p>
        </p:txBody>
      </p:sp>
    </p:spTree>
    <p:extLst>
      <p:ext uri="{BB962C8B-B14F-4D97-AF65-F5344CB8AC3E}">
        <p14:creationId xmlns:p14="http://schemas.microsoft.com/office/powerpoint/2010/main" val="2189071764"/>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2066" fill="hold"/>
                                        <p:tgtEl>
                                          <p:spTgt spid="13"/>
                                        </p:tgtEl>
                                      </p:cBhvr>
                                    </p:cmd>
                                  </p:childTnLst>
                                </p:cTn>
                              </p:par>
                            </p:childTnLst>
                          </p:cTn>
                        </p:par>
                        <p:par>
                          <p:cTn id="7" fill="hold">
                            <p:stCondLst>
                              <p:cond delay="13066"/>
                            </p:stCondLst>
                            <p:childTnLst>
                              <p:par>
                                <p:cTn id="8" presetID="10" presetClass="exit" presetSubtype="0" fill="hold" nodeType="after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md type="call" cmd="stop">
                                      <p:cBhvr>
                                        <p:cTn id="11" dur="1">
                                          <p:stCondLst>
                                            <p:cond delay="499"/>
                                          </p:stCondLst>
                                        </p:cTn>
                                        <p:tgtEl>
                                          <p:spTgt spid="13"/>
                                        </p:tgtEl>
                                      </p:cBhvr>
                                    </p:cmd>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5766" fill="hold"/>
                                        <p:tgtEl>
                                          <p:spTgt spid="16"/>
                                        </p:tgtEl>
                                      </p:cBhvr>
                                    </p:cmd>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ssolve">
                                      <p:cBhvr>
                                        <p:cTn id="25" dur="500"/>
                                        <p:tgtEl>
                                          <p:spTgt spid="3"/>
                                        </p:tgtEl>
                                      </p:cBhvr>
                                    </p:animEffect>
                                  </p:childTnLst>
                                </p:cTn>
                              </p:par>
                              <p:par>
                                <p:cTn id="26" presetID="1" presetClass="mediacall" presetSubtype="0" fill="hold" nodeType="withEffect">
                                  <p:stCondLst>
                                    <p:cond delay="500"/>
                                  </p:stCondLst>
                                  <p:childTnLst>
                                    <p:cmd type="call" cmd="playFrom(0.0)">
                                      <p:cBhvr>
                                        <p:cTn id="27" dur="9000" fill="hold"/>
                                        <p:tgtEl>
                                          <p:spTgt spid="3"/>
                                        </p:tgtEl>
                                      </p:cBhvr>
                                    </p:cmd>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dissolv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dissolve">
                                      <p:cBhvr>
                                        <p:cTn id="43" dur="500"/>
                                        <p:tgtEl>
                                          <p:spTgt spid="25"/>
                                        </p:tgtEl>
                                      </p:cBhvr>
                                    </p:animEffect>
                                  </p:childTnLst>
                                </p:cTn>
                              </p:par>
                              <p:par>
                                <p:cTn id="44" presetID="1" presetClass="mediacall" presetSubtype="0" fill="hold" nodeType="withEffect">
                                  <p:stCondLst>
                                    <p:cond delay="500"/>
                                  </p:stCondLst>
                                  <p:childTnLst>
                                    <p:cmd type="call" cmd="playFrom(0.0)">
                                      <p:cBhvr>
                                        <p:cTn id="45" dur="1633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2" presetClass="mediacall" presetSubtype="0" fill="hold" nodeType="clickEffect">
                                  <p:stCondLst>
                                    <p:cond delay="0"/>
                                  </p:stCondLst>
                                  <p:childTnLst>
                                    <p:cmd type="call" cmd="togglePause">
                                      <p:cBhvr>
                                        <p:cTn id="50" dur="1" fill="hold"/>
                                        <p:tgtEl>
                                          <p:spTgt spid="16"/>
                                        </p:tgtEl>
                                      </p:cBhvr>
                                    </p:cmd>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6333" fill="hold"/>
                                        <p:tgtEl>
                                          <p:spTgt spid="8"/>
                                        </p:tgtEl>
                                      </p:cBhvr>
                                    </p:cmd>
                                  </p:childTnLst>
                                </p:cTn>
                              </p:par>
                            </p:childTnLst>
                          </p:cTn>
                        </p:par>
                      </p:childTnLst>
                    </p:cTn>
                  </p:par>
                </p:childTnLst>
              </p:cTn>
              <p:nextCondLst>
                <p:cond evt="onClick" delay="0">
                  <p:tgtEl>
                    <p:spTgt spid="16"/>
                  </p:tgtEl>
                </p:cond>
              </p:nextCondLst>
            </p:seq>
            <p:video>
              <p:cMediaNode vol="80000">
                <p:cTn id="55" fill="hold" display="0">
                  <p:stCondLst>
                    <p:cond delay="indefinite"/>
                  </p:stCondLst>
                </p:cTn>
                <p:tgtEl>
                  <p:spTgt spid="16"/>
                </p:tgtEl>
              </p:cMediaNode>
            </p:video>
            <p:video>
              <p:cMediaNode vol="80000">
                <p:cTn id="56" display="0">
                  <p:stCondLst>
                    <p:cond delay="indefinite"/>
                  </p:stCondLst>
                </p:cTn>
                <p:tgtEl>
                  <p:spTgt spid="8"/>
                </p:tgtEl>
              </p:cMediaNode>
            </p:video>
            <p:video>
              <p:cMediaNode vol="80000">
                <p:cTn id="57" repeatCount="2000" fill="hold" display="0">
                  <p:stCondLst>
                    <p:cond delay="indefinite"/>
                  </p:stCondLst>
                </p:cTn>
                <p:tgtEl>
                  <p:spTgt spid="13"/>
                </p:tgtEl>
              </p:cMediaNode>
            </p:video>
            <p:seq concurrent="1" nextAc="seek">
              <p:cTn id="58" restart="whenNotActive" fill="hold" evtFilter="cancelBubble" nodeType="interactiveSeq">
                <p:stCondLst>
                  <p:cond evt="onClick" delay="0">
                    <p:tgtEl>
                      <p:spTgt spid="13"/>
                    </p:tgtEl>
                  </p:cond>
                </p:stCondLst>
                <p:endSync evt="end" delay="0">
                  <p:rtn val="all"/>
                </p:endSync>
                <p:childTnLst>
                  <p:par>
                    <p:cTn id="59" fill="hold">
                      <p:stCondLst>
                        <p:cond delay="0"/>
                      </p:stCondLst>
                      <p:childTnLst>
                        <p:par>
                          <p:cTn id="60" fill="hold">
                            <p:stCondLst>
                              <p:cond delay="0"/>
                            </p:stCondLst>
                            <p:childTnLst>
                              <p:par>
                                <p:cTn id="61" presetID="2" presetClass="mediacall" presetSubtype="0" fill="hold" nodeType="clickEffect">
                                  <p:stCondLst>
                                    <p:cond delay="0"/>
                                  </p:stCondLst>
                                  <p:childTnLst>
                                    <p:cmd type="call" cmd="togglePause">
                                      <p:cBhvr>
                                        <p:cTn id="62" dur="1" fill="hold"/>
                                        <p:tgtEl>
                                          <p:spTgt spid="13"/>
                                        </p:tgtEl>
                                      </p:cBhvr>
                                    </p:cmd>
                                  </p:childTnLst>
                                </p:cTn>
                              </p:par>
                            </p:childTnLst>
                          </p:cTn>
                        </p:par>
                      </p:childTnLst>
                    </p:cTn>
                  </p:par>
                </p:childTnLst>
              </p:cTn>
              <p:nextCondLst>
                <p:cond evt="onClick" delay="0">
                  <p:tgtEl>
                    <p:spTgt spid="13"/>
                  </p:tgtEl>
                </p:cond>
              </p:nextCondLst>
            </p:seq>
            <p:video>
              <p:cMediaNode vol="80000">
                <p:cTn id="63" fill="hold" display="0">
                  <p:stCondLst>
                    <p:cond delay="indefinite"/>
                  </p:stCondLst>
                </p:cTn>
                <p:tgtEl>
                  <p:spTgt spid="3"/>
                </p:tgtEl>
              </p:cMediaNode>
            </p:video>
            <p:seq concurrent="1" nextAc="seek">
              <p:cTn id="64" restart="whenNotActive" fill="hold" evtFilter="cancelBubble" nodeType="interactiveSeq">
                <p:stCondLst>
                  <p:cond evt="onClick" delay="0">
                    <p:tgtEl>
                      <p:spTgt spid="3"/>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3"/>
                                        </p:tgtEl>
                                      </p:cBhvr>
                                    </p:cmd>
                                  </p:childTnLst>
                                </p:cTn>
                              </p:par>
                            </p:childTnLst>
                          </p:cTn>
                        </p:par>
                      </p:childTnLst>
                    </p:cTn>
                  </p:par>
                </p:childTnLst>
              </p:cTn>
              <p:nextCondLst>
                <p:cond evt="onClick" delay="0">
                  <p:tgtEl>
                    <p:spTgt spid="3"/>
                  </p:tgtEl>
                </p:cond>
              </p:nextCondLst>
            </p:seq>
          </p:childTnLst>
        </p:cTn>
      </p:par>
    </p:tnLst>
    <p:bldLst>
      <p:bldP spid="25"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4956487" cy="815608"/>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l"/>
            <a:r>
              <a:rPr lang="ja-JP" altLang="en-US" sz="5300" spc="500">
                <a:solidFill>
                  <a:schemeClr val="bg1"/>
                </a:solidFill>
              </a:rPr>
              <a:t>ヒトの可聴音</a:t>
            </a:r>
          </a:p>
        </p:txBody>
      </p:sp>
      <p:sp>
        <p:nvSpPr>
          <p:cNvPr id="3" name="四角形: 角を丸くする 9">
            <a:extLst>
              <a:ext uri="{FF2B5EF4-FFF2-40B4-BE49-F238E27FC236}">
                <a16:creationId xmlns:a16="http://schemas.microsoft.com/office/drawing/2014/main" id="{78C68E5A-6CEF-F511-090B-59CCB10639C8}"/>
              </a:ext>
            </a:extLst>
          </p:cNvPr>
          <p:cNvSpPr>
            <a:spLocks noGrp="1" noRot="1" noMove="1" noResize="1" noEditPoints="1" noAdjustHandles="1" noChangeArrowheads="1" noChangeShapeType="1"/>
          </p:cNvSpPr>
          <p:nvPr/>
        </p:nvSpPr>
        <p:spPr>
          <a:xfrm>
            <a:off x="2011680" y="1584960"/>
            <a:ext cx="14305279" cy="78232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pic>
        <p:nvPicPr>
          <p:cNvPr id="7" name="2-P04_スイープ音-JSUM_v2">
            <a:hlinkClick r:id="" action="ppaction://media"/>
            <a:extLst>
              <a:ext uri="{FF2B5EF4-FFF2-40B4-BE49-F238E27FC236}">
                <a16:creationId xmlns:a16="http://schemas.microsoft.com/office/drawing/2014/main" id="{4C03EE80-60DE-7784-7516-934AD06320F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2449785" y="1713705"/>
            <a:ext cx="13492577" cy="7589575"/>
          </a:xfrm>
          <a:prstGeom prst="rect">
            <a:avLst/>
          </a:prstGeom>
        </p:spPr>
      </p:pic>
    </p:spTree>
    <p:extLst>
      <p:ext uri="{BB962C8B-B14F-4D97-AF65-F5344CB8AC3E}">
        <p14:creationId xmlns:p14="http://schemas.microsoft.com/office/powerpoint/2010/main" val="1830235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CFF43-0CBC-A6BB-C5A3-660DEBDCA723}"/>
            </a:ext>
          </a:extLst>
        </p:cNvPr>
        <p:cNvGrpSpPr/>
        <p:nvPr/>
      </p:nvGrpSpPr>
      <p:grpSpPr>
        <a:xfrm>
          <a:off x="0" y="0"/>
          <a:ext cx="0" cy="0"/>
          <a:chOff x="0" y="0"/>
          <a:chExt cx="0" cy="0"/>
        </a:xfrm>
      </p:grpSpPr>
      <p:sp>
        <p:nvSpPr>
          <p:cNvPr id="60" name="四角形: 角を丸くする 59">
            <a:extLst>
              <a:ext uri="{FF2B5EF4-FFF2-40B4-BE49-F238E27FC236}">
                <a16:creationId xmlns:a16="http://schemas.microsoft.com/office/drawing/2014/main" id="{70E875DD-FB99-1395-AF34-AB6A081119BA}"/>
              </a:ext>
            </a:extLst>
          </p:cNvPr>
          <p:cNvSpPr>
            <a:spLocks noGrp="1" noRot="1" noMove="1" noResize="1" noEditPoints="1" noAdjustHandles="1" noChangeArrowheads="1" noChangeShapeType="1"/>
          </p:cNvSpPr>
          <p:nvPr/>
        </p:nvSpPr>
        <p:spPr>
          <a:xfrm>
            <a:off x="1050612" y="1502958"/>
            <a:ext cx="16199697" cy="788762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pic>
        <p:nvPicPr>
          <p:cNvPr id="3" name="図 2">
            <a:extLst>
              <a:ext uri="{FF2B5EF4-FFF2-40B4-BE49-F238E27FC236}">
                <a16:creationId xmlns:a16="http://schemas.microsoft.com/office/drawing/2014/main" id="{3722A138-1E57-6E44-3B9C-385D805722AC}"/>
              </a:ext>
            </a:extLst>
          </p:cNvPr>
          <p:cNvPicPr>
            <a:picLocks noGrp="1" noRot="1" noChangeAspect="1" noMove="1" noResize="1" noEditPoints="1" noAdjustHandles="1" noChangeArrowheads="1" noChangeShapeType="1" noCrop="1"/>
          </p:cNvPicPr>
          <p:nvPr/>
        </p:nvPicPr>
        <p:blipFill>
          <a:blip r:embed="rId3"/>
          <a:stretch>
            <a:fillRect/>
          </a:stretch>
        </p:blipFill>
        <p:spPr>
          <a:xfrm>
            <a:off x="3207492" y="4199208"/>
            <a:ext cx="11990222" cy="665426"/>
          </a:xfrm>
          <a:prstGeom prst="rect">
            <a:avLst/>
          </a:prstGeom>
        </p:spPr>
      </p:pic>
      <p:sp>
        <p:nvSpPr>
          <p:cNvPr id="6" name="テキスト ボックス 5">
            <a:extLst>
              <a:ext uri="{FF2B5EF4-FFF2-40B4-BE49-F238E27FC236}">
                <a16:creationId xmlns:a16="http://schemas.microsoft.com/office/drawing/2014/main" id="{D30CB47C-BBCB-597F-8735-F04D7930C066}"/>
              </a:ext>
            </a:extLst>
          </p:cNvPr>
          <p:cNvSpPr txBox="1">
            <a:spLocks noGrp="1" noRot="1" noMove="1" noResize="1" noEditPoints="1" noAdjustHandles="1" noChangeArrowheads="1" noChangeShapeType="1"/>
          </p:cNvSpPr>
          <p:nvPr/>
        </p:nvSpPr>
        <p:spPr>
          <a:xfrm>
            <a:off x="1051200" y="550800"/>
            <a:ext cx="5350187" cy="817200"/>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超音波とは</a:t>
            </a:r>
          </a:p>
        </p:txBody>
      </p:sp>
      <p:sp>
        <p:nvSpPr>
          <p:cNvPr id="30" name="テキスト ボックス 29">
            <a:extLst>
              <a:ext uri="{FF2B5EF4-FFF2-40B4-BE49-F238E27FC236}">
                <a16:creationId xmlns:a16="http://schemas.microsoft.com/office/drawing/2014/main" id="{23F27944-A489-70B1-AF6D-74C29221EC1D}"/>
              </a:ext>
            </a:extLst>
          </p:cNvPr>
          <p:cNvSpPr txBox="1">
            <a:spLocks noGrp="1" noRot="1" noMove="1" noResize="1" noEditPoints="1" noAdjustHandles="1" noChangeArrowheads="1" noChangeShapeType="1"/>
          </p:cNvSpPr>
          <p:nvPr/>
        </p:nvSpPr>
        <p:spPr>
          <a:xfrm>
            <a:off x="2299934" y="2631618"/>
            <a:ext cx="5791565" cy="890052"/>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800">
                <a:latin typeface="MS PGothic" panose="020B0600070205080204" pitchFamily="34" charset="-128"/>
                <a:ea typeface="MS PGothic" panose="020B0600070205080204" pitchFamily="34" charset="-128"/>
              </a:rPr>
              <a:t>人間の可聴範囲</a:t>
            </a:r>
            <a:endParaRPr lang="en-US" altLang="ja-JP" sz="2800" dirty="0">
              <a:latin typeface="MS PGothic" panose="020B0600070205080204" pitchFamily="34" charset="-128"/>
              <a:ea typeface="MS PGothic" panose="020B0600070205080204" pitchFamily="34" charset="-128"/>
            </a:endParaRPr>
          </a:p>
          <a:p>
            <a:pPr algn="ctr"/>
            <a:r>
              <a:rPr lang="ja-JP" altLang="en-US" sz="2800">
                <a:latin typeface="MS PGothic" panose="020B0600070205080204" pitchFamily="34" charset="-128"/>
                <a:ea typeface="MS PGothic" panose="020B0600070205080204" pitchFamily="34" charset="-128"/>
              </a:rPr>
              <a:t>約</a:t>
            </a:r>
            <a:r>
              <a:rPr lang="en-US" altLang="ja-JP" sz="2800" dirty="0">
                <a:latin typeface="MS PGothic" panose="020B0600070205080204" pitchFamily="34" charset="-128"/>
                <a:ea typeface="MS PGothic" panose="020B0600070205080204" pitchFamily="34" charset="-128"/>
              </a:rPr>
              <a:t>20 Hz〜20 kHz (20 kHz</a:t>
            </a:r>
            <a:r>
              <a:rPr lang="ja-JP" altLang="en-US" sz="2800">
                <a:latin typeface="MS PGothic" panose="020B0600070205080204" pitchFamily="34" charset="-128"/>
                <a:ea typeface="MS PGothic" panose="020B0600070205080204" pitchFamily="34" charset="-128"/>
              </a:rPr>
              <a:t>＝</a:t>
            </a:r>
            <a:r>
              <a:rPr lang="en-US" altLang="ja-JP" sz="2800" dirty="0">
                <a:latin typeface="MS PGothic" panose="020B0600070205080204" pitchFamily="34" charset="-128"/>
                <a:ea typeface="MS PGothic" panose="020B0600070205080204" pitchFamily="34" charset="-128"/>
              </a:rPr>
              <a:t>2</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a:t>
            </a:r>
          </a:p>
        </p:txBody>
      </p:sp>
      <p:cxnSp>
        <p:nvCxnSpPr>
          <p:cNvPr id="31" name="直線矢印コネクタ 30">
            <a:extLst>
              <a:ext uri="{FF2B5EF4-FFF2-40B4-BE49-F238E27FC236}">
                <a16:creationId xmlns:a16="http://schemas.microsoft.com/office/drawing/2014/main" id="{E3DFF20B-16CE-9950-0589-63FF8462179C}"/>
              </a:ext>
            </a:extLst>
          </p:cNvPr>
          <p:cNvCxnSpPr>
            <a:cxnSpLocks noGrp="1" noRot="1" noMove="1" noResize="1" noEditPoints="1" noAdjustHandles="1" noChangeArrowheads="1" noChangeShapeType="1"/>
          </p:cNvCxnSpPr>
          <p:nvPr/>
        </p:nvCxnSpPr>
        <p:spPr>
          <a:xfrm>
            <a:off x="3920051" y="3761420"/>
            <a:ext cx="2480749" cy="0"/>
          </a:xfrm>
          <a:prstGeom prst="straightConnector1">
            <a:avLst/>
          </a:prstGeom>
          <a:ln w="57150">
            <a:solidFill>
              <a:srgbClr val="FF0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E1C94779-682A-B6E8-3568-B157F715BC4D}"/>
              </a:ext>
            </a:extLst>
          </p:cNvPr>
          <p:cNvGrpSpPr>
            <a:grpSpLocks noGrp="1" noUngrp="1" noRot="1" noMove="1" noResize="1"/>
          </p:cNvGrpSpPr>
          <p:nvPr/>
        </p:nvGrpSpPr>
        <p:grpSpPr>
          <a:xfrm>
            <a:off x="9108792" y="1082453"/>
            <a:ext cx="7968564" cy="2678967"/>
            <a:chOff x="9108792" y="1082453"/>
            <a:chExt cx="7968564" cy="2678967"/>
          </a:xfrm>
        </p:grpSpPr>
        <p:sp>
          <p:nvSpPr>
            <p:cNvPr id="32" name="テキスト ボックス 31">
              <a:extLst>
                <a:ext uri="{FF2B5EF4-FFF2-40B4-BE49-F238E27FC236}">
                  <a16:creationId xmlns:a16="http://schemas.microsoft.com/office/drawing/2014/main" id="{C06158E8-DB92-B0BD-4896-6E7983986E1F}"/>
                </a:ext>
              </a:extLst>
            </p:cNvPr>
            <p:cNvSpPr txBox="1">
              <a:spLocks noGrp="1" noRot="1" noMove="1" noResize="1" noEditPoints="1" noAdjustHandles="1" noChangeArrowheads="1" noChangeShapeType="1"/>
            </p:cNvSpPr>
            <p:nvPr/>
          </p:nvSpPr>
          <p:spPr>
            <a:xfrm>
              <a:off x="9108792" y="2631618"/>
              <a:ext cx="7968564" cy="890052"/>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a:latin typeface="MS PGothic" panose="020B0600070205080204" pitchFamily="34" charset="-128"/>
                  <a:ea typeface="MS PGothic" panose="020B0600070205080204" pitchFamily="34" charset="-128"/>
                </a:rPr>
                <a:t>超音波検査で使用される超音波の周波数可聴範囲</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約</a:t>
              </a:r>
              <a:r>
                <a:rPr lang="en-US" altLang="ja-JP" sz="2800" dirty="0">
                  <a:latin typeface="MS PGothic" panose="020B0600070205080204" pitchFamily="34" charset="-128"/>
                  <a:ea typeface="MS PGothic" panose="020B0600070205080204" pitchFamily="34" charset="-128"/>
                </a:rPr>
                <a:t>2 MHz〜20 MHz (200</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 〜 2000</a:t>
              </a:r>
              <a:r>
                <a:rPr lang="ja-JP" altLang="en-US" sz="2800">
                  <a:latin typeface="MS PGothic" panose="020B0600070205080204" pitchFamily="34" charset="-128"/>
                  <a:ea typeface="MS PGothic" panose="020B0600070205080204" pitchFamily="34" charset="-128"/>
                </a:rPr>
                <a:t>万</a:t>
              </a:r>
              <a:r>
                <a:rPr lang="en-US" altLang="ja-JP" sz="2800" dirty="0">
                  <a:latin typeface="MS PGothic" panose="020B0600070205080204" pitchFamily="34" charset="-128"/>
                  <a:ea typeface="MS PGothic" panose="020B0600070205080204" pitchFamily="34" charset="-128"/>
                </a:rPr>
                <a:t> Hz)</a:t>
              </a:r>
            </a:p>
          </p:txBody>
        </p:sp>
        <p:cxnSp>
          <p:nvCxnSpPr>
            <p:cNvPr id="33" name="直線矢印コネクタ 32">
              <a:extLst>
                <a:ext uri="{FF2B5EF4-FFF2-40B4-BE49-F238E27FC236}">
                  <a16:creationId xmlns:a16="http://schemas.microsoft.com/office/drawing/2014/main" id="{9E503A4F-7DC5-2501-08AF-F6B4D5994039}"/>
                </a:ext>
              </a:extLst>
            </p:cNvPr>
            <p:cNvCxnSpPr>
              <a:cxnSpLocks noGrp="1" noRot="1" noMove="1" noResize="1" noEditPoints="1" noAdjustHandles="1" noChangeArrowheads="1" noChangeShapeType="1"/>
            </p:cNvCxnSpPr>
            <p:nvPr/>
          </p:nvCxnSpPr>
          <p:spPr>
            <a:xfrm>
              <a:off x="12122597" y="3761420"/>
              <a:ext cx="2024327" cy="0"/>
            </a:xfrm>
            <a:prstGeom prst="straightConnector1">
              <a:avLst/>
            </a:prstGeom>
            <a:ln w="57150">
              <a:solidFill>
                <a:srgbClr val="00B15F"/>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43" name="グループ化 42">
              <a:extLst>
                <a:ext uri="{FF2B5EF4-FFF2-40B4-BE49-F238E27FC236}">
                  <a16:creationId xmlns:a16="http://schemas.microsoft.com/office/drawing/2014/main" id="{77AB8696-F31F-CB71-8026-9D4E51EDD9DD}"/>
                </a:ext>
              </a:extLst>
            </p:cNvPr>
            <p:cNvGrpSpPr>
              <a:grpSpLocks noGrp="1" noUngrp="1" noRot="1" noMove="1" noResize="1"/>
            </p:cNvGrpSpPr>
            <p:nvPr/>
          </p:nvGrpSpPr>
          <p:grpSpPr>
            <a:xfrm>
              <a:off x="10929413" y="1082453"/>
              <a:ext cx="4289567" cy="1507125"/>
              <a:chOff x="10929413" y="1700578"/>
              <a:chExt cx="4289567" cy="1507125"/>
            </a:xfrm>
          </p:grpSpPr>
          <p:sp>
            <p:nvSpPr>
              <p:cNvPr id="41" name="四角形: 角を丸くする 40">
                <a:extLst>
                  <a:ext uri="{FF2B5EF4-FFF2-40B4-BE49-F238E27FC236}">
                    <a16:creationId xmlns:a16="http://schemas.microsoft.com/office/drawing/2014/main" id="{35D66843-634A-3DD1-828E-3688BD9F1CF4}"/>
                  </a:ext>
                </a:extLst>
              </p:cNvPr>
              <p:cNvSpPr>
                <a:spLocks noGrp="1" noRot="1" noMove="1" noResize="1" noEditPoints="1" noAdjustHandles="1" noChangeArrowheads="1" noChangeShapeType="1"/>
              </p:cNvSpPr>
              <p:nvPr/>
            </p:nvSpPr>
            <p:spPr>
              <a:xfrm>
                <a:off x="10929414" y="1700578"/>
                <a:ext cx="4289566" cy="1188287"/>
              </a:xfrm>
              <a:prstGeom prst="roundRect">
                <a:avLst>
                  <a:gd name="adj" fmla="val 12362"/>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42" name="二等辺三角形 41">
                <a:extLst>
                  <a:ext uri="{FF2B5EF4-FFF2-40B4-BE49-F238E27FC236}">
                    <a16:creationId xmlns:a16="http://schemas.microsoft.com/office/drawing/2014/main" id="{05AAF553-4F4F-6C54-5CCE-C1525826F090}"/>
                  </a:ext>
                </a:extLst>
              </p:cNvPr>
              <p:cNvSpPr>
                <a:spLocks noGrp="1" noRot="1" noMove="1" noResize="1" noEditPoints="1" noAdjustHandles="1" noChangeArrowheads="1" noChangeShapeType="1"/>
              </p:cNvSpPr>
              <p:nvPr/>
            </p:nvSpPr>
            <p:spPr>
              <a:xfrm rot="10800000">
                <a:off x="12848223" y="2553956"/>
                <a:ext cx="451945" cy="653747"/>
              </a:xfrm>
              <a:prstGeom prst="triangle">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28" name="テキスト ボックス 17">
                <a:extLst>
                  <a:ext uri="{FF2B5EF4-FFF2-40B4-BE49-F238E27FC236}">
                    <a16:creationId xmlns:a16="http://schemas.microsoft.com/office/drawing/2014/main" id="{15FFF53A-C62A-59A8-031E-4ED77DAA49DE}"/>
                  </a:ext>
                </a:extLst>
              </p:cNvPr>
              <p:cNvSpPr txBox="1">
                <a:spLocks noGrp="1" noRot="1" noMove="1" noResize="1" noEditPoints="1" noAdjustHandles="1" noChangeArrowheads="1" noChangeShapeType="1"/>
              </p:cNvSpPr>
              <p:nvPr/>
            </p:nvSpPr>
            <p:spPr bwMode="auto">
              <a:xfrm>
                <a:off x="10929413" y="1837128"/>
                <a:ext cx="4289566" cy="915187"/>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800">
                    <a:solidFill>
                      <a:schemeClr val="bg1"/>
                    </a:solidFill>
                    <a:latin typeface="MS PGothic" panose="020B0600070205080204" pitchFamily="34" charset="-128"/>
                    <a:ea typeface="MS PGothic" panose="020B0600070205080204" pitchFamily="34" charset="-128"/>
                  </a:rPr>
                  <a:t>超音波診断で使われる</a:t>
                </a:r>
                <a:endParaRPr lang="en-US" altLang="ja-JP" sz="2800" dirty="0">
                  <a:solidFill>
                    <a:schemeClr val="bg1"/>
                  </a:solidFill>
                  <a:latin typeface="MS PGothic" panose="020B0600070205080204" pitchFamily="34" charset="-128"/>
                  <a:ea typeface="MS PGothic" panose="020B0600070205080204" pitchFamily="34" charset="-128"/>
                </a:endParaRPr>
              </a:p>
              <a:p>
                <a:pPr algn="ctr"/>
                <a:r>
                  <a:rPr lang="en-US" altLang="ja-JP" sz="2800" dirty="0">
                    <a:solidFill>
                      <a:schemeClr val="bg1"/>
                    </a:solidFill>
                    <a:latin typeface="MS PGothic" panose="020B0600070205080204" pitchFamily="34" charset="-128"/>
                    <a:ea typeface="MS PGothic" panose="020B0600070205080204" pitchFamily="34" charset="-128"/>
                  </a:rPr>
                  <a:t>2 MHz</a:t>
                </a:r>
                <a:r>
                  <a:rPr lang="ja-JP" altLang="en-US" sz="2800">
                    <a:solidFill>
                      <a:schemeClr val="bg1"/>
                    </a:solidFill>
                    <a:latin typeface="MS PGothic" panose="020B0600070205080204" pitchFamily="34" charset="-128"/>
                    <a:ea typeface="MS PGothic" panose="020B0600070205080204" pitchFamily="34" charset="-128"/>
                  </a:rPr>
                  <a:t>～</a:t>
                </a:r>
                <a:r>
                  <a:rPr lang="en-US" altLang="ja-JP" sz="2800" dirty="0">
                    <a:solidFill>
                      <a:schemeClr val="bg1"/>
                    </a:solidFill>
                    <a:latin typeface="MS PGothic" panose="020B0600070205080204" pitchFamily="34" charset="-128"/>
                    <a:ea typeface="MS PGothic" panose="020B0600070205080204" pitchFamily="34" charset="-128"/>
                  </a:rPr>
                  <a:t>20 MHz</a:t>
                </a:r>
              </a:p>
            </p:txBody>
          </p:sp>
        </p:grpSp>
      </p:grpSp>
      <p:pic>
        <p:nvPicPr>
          <p:cNvPr id="44" name="図 43" descr="コンピュータ が含まれている画像&#10;&#10;自動的に生成された説明">
            <a:extLst>
              <a:ext uri="{FF2B5EF4-FFF2-40B4-BE49-F238E27FC236}">
                <a16:creationId xmlns:a16="http://schemas.microsoft.com/office/drawing/2014/main" id="{5B2FE6F0-E92E-9884-CAEA-8C66E0B3C0D7}"/>
              </a:ext>
            </a:extLst>
          </p:cNvPr>
          <p:cNvPicPr>
            <a:picLocks noGrp="1" noRot="1" noChangeAspect="1" noMove="1" noResize="1" noEditPoints="1" noAdjustHandles="1" noChangeArrowheads="1" noChangeShapeType="1" noCrop="1"/>
          </p:cNvPicPr>
          <p:nvPr/>
        </p:nvPicPr>
        <p:blipFill rotWithShape="1">
          <a:blip r:embed="rId4"/>
          <a:srcRect l="11061" r="11918" b="2962"/>
          <a:stretch/>
        </p:blipFill>
        <p:spPr>
          <a:xfrm>
            <a:off x="2872528" y="4928150"/>
            <a:ext cx="2239573" cy="3671185"/>
          </a:xfrm>
          <a:prstGeom prst="rect">
            <a:avLst/>
          </a:prstGeom>
        </p:spPr>
      </p:pic>
      <p:sp>
        <p:nvSpPr>
          <p:cNvPr id="45" name="テキスト ボックス 44">
            <a:extLst>
              <a:ext uri="{FF2B5EF4-FFF2-40B4-BE49-F238E27FC236}">
                <a16:creationId xmlns:a16="http://schemas.microsoft.com/office/drawing/2014/main" id="{B2AEA240-BDF5-CAFB-6D65-4E02A11DB584}"/>
              </a:ext>
            </a:extLst>
          </p:cNvPr>
          <p:cNvSpPr txBox="1">
            <a:spLocks noGrp="1" noRot="1" noMove="1" noResize="1" noEditPoints="1" noAdjustHandles="1" noChangeArrowheads="1" noChangeShapeType="1"/>
          </p:cNvSpPr>
          <p:nvPr/>
        </p:nvSpPr>
        <p:spPr>
          <a:xfrm>
            <a:off x="9278912" y="6710509"/>
            <a:ext cx="6378669" cy="794705"/>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500">
                <a:latin typeface="MS PGothic" panose="020B0600070205080204" pitchFamily="34" charset="-128"/>
                <a:ea typeface="MS PGothic" panose="020B0600070205080204" pitchFamily="34" charset="-128"/>
              </a:rPr>
              <a:t>海中に発した超音波の反射波を画像化して</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海底の地形や、魚の存在を知る事ができます</a:t>
            </a:r>
            <a:endParaRPr lang="en-US" altLang="ja-JP" sz="2500" dirty="0">
              <a:latin typeface="MS PGothic" panose="020B0600070205080204" pitchFamily="34" charset="-128"/>
              <a:ea typeface="MS PGothic" panose="020B0600070205080204" pitchFamily="34" charset="-128"/>
            </a:endParaRPr>
          </a:p>
        </p:txBody>
      </p:sp>
      <p:cxnSp>
        <p:nvCxnSpPr>
          <p:cNvPr id="46" name="直線矢印コネクタ 45">
            <a:extLst>
              <a:ext uri="{FF2B5EF4-FFF2-40B4-BE49-F238E27FC236}">
                <a16:creationId xmlns:a16="http://schemas.microsoft.com/office/drawing/2014/main" id="{B3D6646A-53CC-3F13-3701-45E60EC4F01A}"/>
              </a:ext>
            </a:extLst>
          </p:cNvPr>
          <p:cNvCxnSpPr>
            <a:cxnSpLocks noGrp="1" noRot="1" noMove="1" noResize="1" noEditPoints="1" noAdjustHandles="1" noChangeArrowheads="1" noChangeShapeType="1"/>
          </p:cNvCxnSpPr>
          <p:nvPr/>
        </p:nvCxnSpPr>
        <p:spPr>
          <a:xfrm>
            <a:off x="5366184" y="7086381"/>
            <a:ext cx="3599140" cy="0"/>
          </a:xfrm>
          <a:prstGeom prst="straightConnector1">
            <a:avLst/>
          </a:prstGeom>
          <a:ln w="57150">
            <a:solidFill>
              <a:schemeClr val="accent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82224442-A8A8-AA6E-2563-97B1D111008C}"/>
              </a:ext>
            </a:extLst>
          </p:cNvPr>
          <p:cNvSpPr txBox="1">
            <a:spLocks noGrp="1" noRot="1" noMove="1" noResize="1" noEditPoints="1" noAdjustHandles="1" noChangeArrowheads="1" noChangeShapeType="1"/>
          </p:cNvSpPr>
          <p:nvPr/>
        </p:nvSpPr>
        <p:spPr>
          <a:xfrm>
            <a:off x="10398517" y="5355428"/>
            <a:ext cx="6848959" cy="79470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5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l"/>
            <a:r>
              <a:rPr lang="ja-JP" altLang="en-US" b="0">
                <a:latin typeface="MS PGothic" panose="020B0600070205080204" pitchFamily="34" charset="-128"/>
                <a:ea typeface="MS PGothic" panose="020B0600070205080204" pitchFamily="34" charset="-128"/>
              </a:rPr>
              <a:t>イルカは超音波で仲間と会話したり</a:t>
            </a:r>
            <a:endParaRPr lang="en-US" altLang="ja-JP" b="0" dirty="0">
              <a:latin typeface="MS PGothic" panose="020B0600070205080204" pitchFamily="34" charset="-128"/>
              <a:ea typeface="MS PGothic" panose="020B0600070205080204" pitchFamily="34" charset="-128"/>
            </a:endParaRPr>
          </a:p>
          <a:p>
            <a:pPr algn="l"/>
            <a:r>
              <a:rPr lang="ja-JP" altLang="en-US" b="0">
                <a:latin typeface="MS PGothic" panose="020B0600070205080204" pitchFamily="34" charset="-128"/>
                <a:ea typeface="MS PGothic" panose="020B0600070205080204" pitchFamily="34" charset="-128"/>
              </a:rPr>
              <a:t>エサとなる小魚を超音波で気絶させたりします</a:t>
            </a:r>
            <a:endParaRPr lang="en-US" altLang="ja-JP" b="0" dirty="0">
              <a:latin typeface="MS PGothic" panose="020B0600070205080204" pitchFamily="34" charset="-128"/>
              <a:ea typeface="MS PGothic" panose="020B0600070205080204" pitchFamily="34" charset="-128"/>
            </a:endParaRPr>
          </a:p>
        </p:txBody>
      </p:sp>
      <p:grpSp>
        <p:nvGrpSpPr>
          <p:cNvPr id="59" name="グループ化 58">
            <a:extLst>
              <a:ext uri="{FF2B5EF4-FFF2-40B4-BE49-F238E27FC236}">
                <a16:creationId xmlns:a16="http://schemas.microsoft.com/office/drawing/2014/main" id="{7045F911-79D7-B968-92C7-03C3265D6DB8}"/>
              </a:ext>
            </a:extLst>
          </p:cNvPr>
          <p:cNvGrpSpPr>
            <a:grpSpLocks noGrp="1" noUngrp="1" noRot="1" noMove="1" noResize="1"/>
          </p:cNvGrpSpPr>
          <p:nvPr/>
        </p:nvGrpSpPr>
        <p:grpSpPr>
          <a:xfrm>
            <a:off x="5890070" y="4765885"/>
            <a:ext cx="4262923" cy="1671256"/>
            <a:chOff x="5890070" y="5070683"/>
            <a:chExt cx="4262923" cy="1671256"/>
          </a:xfrm>
        </p:grpSpPr>
        <p:cxnSp>
          <p:nvCxnSpPr>
            <p:cNvPr id="48" name="直線矢印コネクタ 47">
              <a:extLst>
                <a:ext uri="{FF2B5EF4-FFF2-40B4-BE49-F238E27FC236}">
                  <a16:creationId xmlns:a16="http://schemas.microsoft.com/office/drawing/2014/main" id="{9DCB0D9D-8B7E-9D69-320C-D97BB58A7E02}"/>
                </a:ext>
              </a:extLst>
            </p:cNvPr>
            <p:cNvCxnSpPr>
              <a:cxnSpLocks noGrp="1" noRot="1" noMove="1" noResize="1" noEditPoints="1" noAdjustHandles="1" noChangeArrowheads="1" noChangeShapeType="1"/>
            </p:cNvCxnSpPr>
            <p:nvPr/>
          </p:nvCxnSpPr>
          <p:spPr>
            <a:xfrm>
              <a:off x="5890070" y="6000285"/>
              <a:ext cx="4262923" cy="0"/>
            </a:xfrm>
            <a:prstGeom prst="straightConnector1">
              <a:avLst/>
            </a:prstGeom>
            <a:ln w="57150">
              <a:solidFill>
                <a:srgbClr val="36515B"/>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50" name="図 49">
              <a:extLst>
                <a:ext uri="{FF2B5EF4-FFF2-40B4-BE49-F238E27FC236}">
                  <a16:creationId xmlns:a16="http://schemas.microsoft.com/office/drawing/2014/main" id="{A31AE195-4DC0-C9BD-081B-CFC0E3516702}"/>
                </a:ext>
              </a:extLst>
            </p:cNvPr>
            <p:cNvPicPr>
              <a:picLocks noGrp="1" noRot="1" noChangeAspect="1" noMove="1" noResize="1" noEditPoints="1" noAdjustHandles="1" noChangeArrowheads="1" noChangeShapeType="1" noCrop="1"/>
            </p:cNvPicPr>
            <p:nvPr/>
          </p:nvPicPr>
          <p:blipFill>
            <a:blip r:embed="rId5"/>
            <a:stretch>
              <a:fillRect/>
            </a:stretch>
          </p:blipFill>
          <p:spPr>
            <a:xfrm>
              <a:off x="6573705" y="5070683"/>
              <a:ext cx="2676621" cy="1671256"/>
            </a:xfrm>
            <a:prstGeom prst="rect">
              <a:avLst/>
            </a:prstGeom>
          </p:spPr>
        </p:pic>
      </p:grpSp>
      <p:pic>
        <p:nvPicPr>
          <p:cNvPr id="52" name="図 51" descr="猫のコウモリ&#10;&#10;中程度の精度で自動的に生成された説明">
            <a:extLst>
              <a:ext uri="{FF2B5EF4-FFF2-40B4-BE49-F238E27FC236}">
                <a16:creationId xmlns:a16="http://schemas.microsoft.com/office/drawing/2014/main" id="{F7619627-AEFF-3583-B0D8-CB04A580EDA9}"/>
              </a:ext>
            </a:extLst>
          </p:cNvPr>
          <p:cNvPicPr>
            <a:picLocks noGrp="1" noRot="1" noChangeAspect="1" noMove="1" noResize="1" noEditPoints="1" noAdjustHandles="1" noChangeArrowheads="1" noChangeShapeType="1" noCrop="1"/>
          </p:cNvPicPr>
          <p:nvPr/>
        </p:nvPicPr>
        <p:blipFill>
          <a:blip r:embed="rId6"/>
          <a:stretch>
            <a:fillRect/>
          </a:stretch>
        </p:blipFill>
        <p:spPr>
          <a:xfrm>
            <a:off x="9618017" y="7587442"/>
            <a:ext cx="2294548" cy="1720910"/>
          </a:xfrm>
          <a:prstGeom prst="rect">
            <a:avLst/>
          </a:prstGeom>
        </p:spPr>
      </p:pic>
      <p:sp>
        <p:nvSpPr>
          <p:cNvPr id="53" name="テキスト ボックス 52">
            <a:extLst>
              <a:ext uri="{FF2B5EF4-FFF2-40B4-BE49-F238E27FC236}">
                <a16:creationId xmlns:a16="http://schemas.microsoft.com/office/drawing/2014/main" id="{12D4EEAD-807F-C6F2-2E83-40CE53308FAF}"/>
              </a:ext>
            </a:extLst>
          </p:cNvPr>
          <p:cNvSpPr txBox="1">
            <a:spLocks noGrp="1" noRot="1" noMove="1" noResize="1" noEditPoints="1" noAdjustHandles="1" noChangeArrowheads="1" noChangeShapeType="1"/>
          </p:cNvSpPr>
          <p:nvPr/>
        </p:nvSpPr>
        <p:spPr>
          <a:xfrm>
            <a:off x="11930196" y="7955616"/>
            <a:ext cx="4865711" cy="1217898"/>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500">
                <a:latin typeface="MS PGothic" panose="020B0600070205080204" pitchFamily="34" charset="-128"/>
                <a:ea typeface="MS PGothic" panose="020B0600070205080204" pitchFamily="34" charset="-128"/>
              </a:rPr>
              <a:t>コウモリは超音波の反射波で</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地形やエサとなるの虫の存在を</a:t>
            </a:r>
            <a:endParaRPr lang="en-US" altLang="ja-JP" sz="2500" dirty="0">
              <a:latin typeface="MS PGothic" panose="020B0600070205080204" pitchFamily="34" charset="-128"/>
              <a:ea typeface="MS PGothic" panose="020B0600070205080204" pitchFamily="34" charset="-128"/>
            </a:endParaRPr>
          </a:p>
          <a:p>
            <a:r>
              <a:rPr lang="ja-JP" altLang="en-US" sz="2500">
                <a:latin typeface="MS PGothic" panose="020B0600070205080204" pitchFamily="34" charset="-128"/>
                <a:ea typeface="MS PGothic" panose="020B0600070205080204" pitchFamily="34" charset="-128"/>
              </a:rPr>
              <a:t>知る事ができます</a:t>
            </a:r>
            <a:endParaRPr lang="en-US" altLang="ja-JP" sz="2500" dirty="0">
              <a:latin typeface="MS PGothic" panose="020B0600070205080204" pitchFamily="34" charset="-128"/>
              <a:ea typeface="MS PGothic" panose="020B0600070205080204" pitchFamily="34" charset="-128"/>
            </a:endParaRPr>
          </a:p>
        </p:txBody>
      </p:sp>
      <p:cxnSp>
        <p:nvCxnSpPr>
          <p:cNvPr id="54" name="直線矢印コネクタ 53">
            <a:extLst>
              <a:ext uri="{FF2B5EF4-FFF2-40B4-BE49-F238E27FC236}">
                <a16:creationId xmlns:a16="http://schemas.microsoft.com/office/drawing/2014/main" id="{C9873568-5B0E-0EB0-9CA4-12ADC7A731BD}"/>
              </a:ext>
            </a:extLst>
          </p:cNvPr>
          <p:cNvCxnSpPr>
            <a:cxnSpLocks noGrp="1" noRot="1" noMove="1" noResize="1" noEditPoints="1" noAdjustHandles="1" noChangeArrowheads="1" noChangeShapeType="1"/>
            <a:endCxn id="52" idx="1"/>
          </p:cNvCxnSpPr>
          <p:nvPr/>
        </p:nvCxnSpPr>
        <p:spPr>
          <a:xfrm>
            <a:off x="6400800" y="8447897"/>
            <a:ext cx="3217217" cy="0"/>
          </a:xfrm>
          <a:prstGeom prst="straightConnector1">
            <a:avLst/>
          </a:prstGeom>
          <a:ln w="57150">
            <a:solidFill>
              <a:srgbClr val="7030A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8C4E5254-51CF-01E7-7C3A-C57963E8AEC4}"/>
              </a:ext>
            </a:extLst>
          </p:cNvPr>
          <p:cNvSpPr txBox="1">
            <a:spLocks noGrp="1" noRot="1" noMove="1" noResize="1" noEditPoints="1" noAdjustHandles="1" noChangeArrowheads="1" noChangeShapeType="1"/>
          </p:cNvSpPr>
          <p:nvPr/>
        </p:nvSpPr>
        <p:spPr>
          <a:xfrm>
            <a:off x="15218979" y="4082567"/>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周波数</a:t>
            </a:r>
          </a:p>
        </p:txBody>
      </p:sp>
    </p:spTree>
    <p:extLst>
      <p:ext uri="{BB962C8B-B14F-4D97-AF65-F5344CB8AC3E}">
        <p14:creationId xmlns:p14="http://schemas.microsoft.com/office/powerpoint/2010/main" val="387661323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9"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dissolve">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par>
                                <p:cTn id="27" presetID="9" presetClass="entr" presetSubtype="0"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dissolv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05C2B-1B4C-C1B2-B745-0A2A7E951409}"/>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3408E6D-819C-9E47-AB8C-2ED37EE1B2D6}"/>
              </a:ext>
            </a:extLst>
          </p:cNvPr>
          <p:cNvSpPr>
            <a:spLocks noGrp="1" noRot="1" noMove="1" noResize="1" noEditPoints="1" noAdjustHandles="1" noChangeArrowheads="1" noChangeShapeType="1"/>
          </p:cNvSpPr>
          <p:nvPr/>
        </p:nvSpPr>
        <p:spPr>
          <a:xfrm>
            <a:off x="1050612" y="1434150"/>
            <a:ext cx="16199697" cy="7956430"/>
          </a:xfrm>
          <a:prstGeom prst="roundRect">
            <a:avLst>
              <a:gd name="adj" fmla="val 3476"/>
            </a:avLst>
          </a:prstGeom>
          <a:solidFill>
            <a:schemeClr val="bg1">
              <a:alpha val="5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9" name="正方形/長方形 68">
            <a:extLst>
              <a:ext uri="{FF2B5EF4-FFF2-40B4-BE49-F238E27FC236}">
                <a16:creationId xmlns:a16="http://schemas.microsoft.com/office/drawing/2014/main" id="{064AF55A-C72A-56A3-8DAE-1CB7227F0827}"/>
              </a:ext>
            </a:extLst>
          </p:cNvPr>
          <p:cNvSpPr>
            <a:spLocks noGrp="1" noRot="1" noMove="1" noResize="1" noEditPoints="1" noAdjustHandles="1" noChangeArrowheads="1" noChangeShapeType="1"/>
          </p:cNvSpPr>
          <p:nvPr/>
        </p:nvSpPr>
        <p:spPr>
          <a:xfrm>
            <a:off x="10615447" y="2235200"/>
            <a:ext cx="6253655" cy="6310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55" name="正方形/長方形 54">
            <a:extLst>
              <a:ext uri="{FF2B5EF4-FFF2-40B4-BE49-F238E27FC236}">
                <a16:creationId xmlns:a16="http://schemas.microsoft.com/office/drawing/2014/main" id="{120B2CB0-BCB7-C1E7-5FA2-02C70CD05A59}"/>
              </a:ext>
            </a:extLst>
          </p:cNvPr>
          <p:cNvSpPr>
            <a:spLocks noGrp="1" noRot="1" noMove="1" noResize="1" noEditPoints="1" noAdjustHandles="1" noChangeArrowheads="1" noChangeShapeType="1"/>
          </p:cNvSpPr>
          <p:nvPr/>
        </p:nvSpPr>
        <p:spPr>
          <a:xfrm>
            <a:off x="1545021" y="3167372"/>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6" name="正方形/長方形 55">
            <a:extLst>
              <a:ext uri="{FF2B5EF4-FFF2-40B4-BE49-F238E27FC236}">
                <a16:creationId xmlns:a16="http://schemas.microsoft.com/office/drawing/2014/main" id="{A64EEAD2-3899-DF86-F543-30087B336F2F}"/>
              </a:ext>
            </a:extLst>
          </p:cNvPr>
          <p:cNvSpPr>
            <a:spLocks noGrp="1" noRot="1" noMove="1" noResize="1" noEditPoints="1" noAdjustHandles="1" noChangeArrowheads="1" noChangeShapeType="1"/>
          </p:cNvSpPr>
          <p:nvPr/>
        </p:nvSpPr>
        <p:spPr>
          <a:xfrm>
            <a:off x="1545021" y="4412680"/>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7" name="正方形/長方形 56">
            <a:extLst>
              <a:ext uri="{FF2B5EF4-FFF2-40B4-BE49-F238E27FC236}">
                <a16:creationId xmlns:a16="http://schemas.microsoft.com/office/drawing/2014/main" id="{7E5E35F0-2E7C-D1D5-3B1F-772E92D3F56C}"/>
              </a:ext>
            </a:extLst>
          </p:cNvPr>
          <p:cNvSpPr>
            <a:spLocks noGrp="1" noRot="1" noMove="1" noResize="1" noEditPoints="1" noAdjustHandles="1" noChangeArrowheads="1" noChangeShapeType="1"/>
          </p:cNvSpPr>
          <p:nvPr/>
        </p:nvSpPr>
        <p:spPr>
          <a:xfrm>
            <a:off x="1545021" y="5651534"/>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58" name="正方形/長方形 57">
            <a:extLst>
              <a:ext uri="{FF2B5EF4-FFF2-40B4-BE49-F238E27FC236}">
                <a16:creationId xmlns:a16="http://schemas.microsoft.com/office/drawing/2014/main" id="{BB9BB036-C6C6-2F88-F0E8-86590B380116}"/>
              </a:ext>
            </a:extLst>
          </p:cNvPr>
          <p:cNvSpPr>
            <a:spLocks noGrp="1" noRot="1" noMove="1" noResize="1" noEditPoints="1" noAdjustHandles="1" noChangeArrowheads="1" noChangeShapeType="1"/>
          </p:cNvSpPr>
          <p:nvPr/>
        </p:nvSpPr>
        <p:spPr>
          <a:xfrm>
            <a:off x="1545021" y="6879101"/>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60" name="正方形/長方形 59">
            <a:extLst>
              <a:ext uri="{FF2B5EF4-FFF2-40B4-BE49-F238E27FC236}">
                <a16:creationId xmlns:a16="http://schemas.microsoft.com/office/drawing/2014/main" id="{6B76CC23-979C-6A52-23D9-8AFA8B41FB8E}"/>
              </a:ext>
            </a:extLst>
          </p:cNvPr>
          <p:cNvSpPr>
            <a:spLocks noGrp="1" noRot="1" noMove="1" noResize="1" noEditPoints="1" noAdjustHandles="1" noChangeArrowheads="1" noChangeShapeType="1"/>
          </p:cNvSpPr>
          <p:nvPr/>
        </p:nvSpPr>
        <p:spPr>
          <a:xfrm>
            <a:off x="1545021" y="8135152"/>
            <a:ext cx="15324082" cy="92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32B5D106-7BDB-3D9F-F3EC-A7746B0A01B1}"/>
              </a:ext>
            </a:extLst>
          </p:cNvPr>
          <p:cNvSpPr txBox="1">
            <a:spLocks noGrp="1" noRot="1" noMove="1" noResize="1" noEditPoints="1" noAdjustHandles="1" noChangeArrowheads="1" noChangeShapeType="1"/>
          </p:cNvSpPr>
          <p:nvPr/>
        </p:nvSpPr>
        <p:spPr>
          <a:xfrm>
            <a:off x="1050613" y="550800"/>
            <a:ext cx="603598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画像診断検査</a:t>
            </a:r>
          </a:p>
        </p:txBody>
      </p:sp>
      <p:sp>
        <p:nvSpPr>
          <p:cNvPr id="24" name="正方形/長方形 23">
            <a:extLst>
              <a:ext uri="{FF2B5EF4-FFF2-40B4-BE49-F238E27FC236}">
                <a16:creationId xmlns:a16="http://schemas.microsoft.com/office/drawing/2014/main" id="{6A4B36AF-FC30-9548-2229-F79631C761E6}"/>
              </a:ext>
            </a:extLst>
          </p:cNvPr>
          <p:cNvSpPr>
            <a:spLocks noGrp="1" noRot="1" noMove="1" noResize="1" noEditPoints="1" noAdjustHandles="1" noChangeArrowheads="1" noChangeShapeType="1"/>
          </p:cNvSpPr>
          <p:nvPr/>
        </p:nvSpPr>
        <p:spPr>
          <a:xfrm>
            <a:off x="7672552" y="3167372"/>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5" name="正方形/長方形 24">
            <a:extLst>
              <a:ext uri="{FF2B5EF4-FFF2-40B4-BE49-F238E27FC236}">
                <a16:creationId xmlns:a16="http://schemas.microsoft.com/office/drawing/2014/main" id="{511E41D5-332F-E032-A627-3BC0FADF6C81}"/>
              </a:ext>
            </a:extLst>
          </p:cNvPr>
          <p:cNvSpPr>
            <a:spLocks noGrp="1" noRot="1" noMove="1" noResize="1" noEditPoints="1" noAdjustHandles="1" noChangeArrowheads="1" noChangeShapeType="1"/>
          </p:cNvSpPr>
          <p:nvPr/>
        </p:nvSpPr>
        <p:spPr>
          <a:xfrm>
            <a:off x="7672552" y="4406227"/>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6" name="正方形/長方形 25">
            <a:extLst>
              <a:ext uri="{FF2B5EF4-FFF2-40B4-BE49-F238E27FC236}">
                <a16:creationId xmlns:a16="http://schemas.microsoft.com/office/drawing/2014/main" id="{467AEDC3-CD8D-98A8-3429-545368DECA21}"/>
              </a:ext>
            </a:extLst>
          </p:cNvPr>
          <p:cNvSpPr>
            <a:spLocks noGrp="1" noRot="1" noMove="1" noResize="1" noEditPoints="1" noAdjustHandles="1" noChangeArrowheads="1" noChangeShapeType="1"/>
          </p:cNvSpPr>
          <p:nvPr/>
        </p:nvSpPr>
        <p:spPr>
          <a:xfrm>
            <a:off x="7672552" y="5645083"/>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27" name="正方形/長方形 26">
            <a:extLst>
              <a:ext uri="{FF2B5EF4-FFF2-40B4-BE49-F238E27FC236}">
                <a16:creationId xmlns:a16="http://schemas.microsoft.com/office/drawing/2014/main" id="{94953934-91C5-EA44-237D-0FDB6AE478F7}"/>
              </a:ext>
            </a:extLst>
          </p:cNvPr>
          <p:cNvSpPr>
            <a:spLocks noGrp="1" noRot="1" noMove="1" noResize="1" noEditPoints="1" noAdjustHandles="1" noChangeArrowheads="1" noChangeShapeType="1"/>
          </p:cNvSpPr>
          <p:nvPr/>
        </p:nvSpPr>
        <p:spPr>
          <a:xfrm>
            <a:off x="7672552" y="6883938"/>
            <a:ext cx="2942896" cy="926328"/>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spc="200">
                <a:latin typeface="MS PGothic" panose="020B0600070205080204" pitchFamily="34" charset="-128"/>
                <a:ea typeface="MS PGothic" panose="020B0600070205080204" pitchFamily="34" charset="-128"/>
              </a:rPr>
              <a:t>電磁波</a:t>
            </a:r>
          </a:p>
        </p:txBody>
      </p:sp>
      <p:sp>
        <p:nvSpPr>
          <p:cNvPr id="34" name="正方形/長方形 33">
            <a:extLst>
              <a:ext uri="{FF2B5EF4-FFF2-40B4-BE49-F238E27FC236}">
                <a16:creationId xmlns:a16="http://schemas.microsoft.com/office/drawing/2014/main" id="{08319420-20B2-6544-0473-EC49031B2C61}"/>
              </a:ext>
            </a:extLst>
          </p:cNvPr>
          <p:cNvSpPr>
            <a:spLocks noGrp="1" noRot="1" noMove="1" noResize="1" noEditPoints="1" noAdjustHandles="1" noChangeArrowheads="1" noChangeShapeType="1"/>
          </p:cNvSpPr>
          <p:nvPr/>
        </p:nvSpPr>
        <p:spPr>
          <a:xfrm>
            <a:off x="7672552" y="8122794"/>
            <a:ext cx="2942896" cy="9263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spc="200">
                <a:solidFill>
                  <a:schemeClr val="bg1"/>
                </a:solidFill>
                <a:latin typeface="MS PGothic" panose="020B0600070205080204" pitchFamily="34" charset="-128"/>
                <a:ea typeface="MS PGothic" panose="020B0600070205080204" pitchFamily="34" charset="-128"/>
              </a:rPr>
              <a:t>圧力</a:t>
            </a:r>
            <a:r>
              <a:rPr kumimoji="1" lang="ja-JP" altLang="en-US" sz="4000" b="1" spc="200">
                <a:solidFill>
                  <a:schemeClr val="bg1"/>
                </a:solidFill>
                <a:latin typeface="MS PGothic" panose="020B0600070205080204" pitchFamily="34" charset="-128"/>
                <a:ea typeface="MS PGothic" panose="020B0600070205080204" pitchFamily="34" charset="-128"/>
              </a:rPr>
              <a:t>波</a:t>
            </a:r>
          </a:p>
        </p:txBody>
      </p:sp>
      <p:sp>
        <p:nvSpPr>
          <p:cNvPr id="36" name="テキスト ボックス 35">
            <a:extLst>
              <a:ext uri="{FF2B5EF4-FFF2-40B4-BE49-F238E27FC236}">
                <a16:creationId xmlns:a16="http://schemas.microsoft.com/office/drawing/2014/main" id="{1265395F-A4F1-437C-500A-FBFD8AF7F9E2}"/>
              </a:ext>
            </a:extLst>
          </p:cNvPr>
          <p:cNvSpPr txBox="1">
            <a:spLocks noGrp="1" noRot="1" noMove="1" noResize="1" noEditPoints="1" noAdjustHandles="1" noChangeArrowheads="1" noChangeShapeType="1"/>
          </p:cNvSpPr>
          <p:nvPr/>
        </p:nvSpPr>
        <p:spPr>
          <a:xfrm>
            <a:off x="11622613" y="3353537"/>
            <a:ext cx="4496960"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a:t>
            </a:r>
            <a:r>
              <a:rPr lang="ja-JP" altLang="en-US" sz="3600" b="1">
                <a:solidFill>
                  <a:srgbClr val="36515B"/>
                </a:solidFill>
                <a:latin typeface="MS PGothic" panose="020B0600070205080204" pitchFamily="34" charset="-128"/>
                <a:ea typeface="MS PGothic" panose="020B0600070205080204" pitchFamily="34" charset="-128"/>
              </a:rPr>
              <a:t>から</a:t>
            </a:r>
            <a:r>
              <a:rPr lang="en-US" altLang="ja-JP" sz="3600" b="1" dirty="0">
                <a:solidFill>
                  <a:srgbClr val="36515B"/>
                </a:solidFill>
                <a:latin typeface="MS PGothic" panose="020B0600070205080204" pitchFamily="34" charset="-128"/>
                <a:ea typeface="MS PGothic" panose="020B0600070205080204" pitchFamily="34" charset="-128"/>
              </a:rPr>
              <a:t>10 </a:t>
            </a:r>
            <a:r>
              <a:rPr lang="en" altLang="ja-JP" sz="3600" b="1" dirty="0">
                <a:solidFill>
                  <a:srgbClr val="36515B"/>
                </a:solidFill>
                <a:latin typeface="MS PGothic" panose="020B0600070205080204" pitchFamily="34" charset="-128"/>
                <a:ea typeface="MS PGothic" panose="020B0600070205080204" pitchFamily="34" charset="-128"/>
              </a:rPr>
              <a:t>nm</a:t>
            </a:r>
            <a:endParaRPr lang="ja-JP" altLang="en-US" sz="3600" b="1">
              <a:solidFill>
                <a:srgbClr val="36515B"/>
              </a:solidFill>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22ABB1FA-5A38-F6F3-E544-277D32654334}"/>
              </a:ext>
            </a:extLst>
          </p:cNvPr>
          <p:cNvSpPr txBox="1">
            <a:spLocks noGrp="1" noRot="1" noMove="1" noResize="1" noEditPoints="1" noAdjustHandles="1" noChangeArrowheads="1" noChangeShapeType="1"/>
          </p:cNvSpPr>
          <p:nvPr/>
        </p:nvSpPr>
        <p:spPr>
          <a:xfrm>
            <a:off x="11622613" y="4592392"/>
            <a:ext cx="4946211"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 </a:t>
            </a:r>
            <a:r>
              <a:rPr lang="ja-JP" altLang="en-US" sz="3600" b="1">
                <a:solidFill>
                  <a:srgbClr val="36515B"/>
                </a:solidFill>
                <a:latin typeface="MS PGothic" panose="020B0600070205080204" pitchFamily="34" charset="-128"/>
                <a:ea typeface="MS PGothic" panose="020B0600070205080204" pitchFamily="34" charset="-128"/>
              </a:rPr>
              <a:t>から</a:t>
            </a:r>
            <a:r>
              <a:rPr lang="en-US" altLang="ja-JP" sz="3600" b="1" dirty="0">
                <a:solidFill>
                  <a:srgbClr val="36515B"/>
                </a:solidFill>
                <a:latin typeface="MS PGothic" panose="020B0600070205080204" pitchFamily="34" charset="-128"/>
                <a:ea typeface="MS PGothic" panose="020B0600070205080204" pitchFamily="34" charset="-128"/>
              </a:rPr>
              <a:t> 10 </a:t>
            </a:r>
            <a:r>
              <a:rPr lang="en" altLang="ja-JP" sz="3600" b="1" dirty="0">
                <a:solidFill>
                  <a:srgbClr val="36515B"/>
                </a:solidFill>
                <a:latin typeface="MS PGothic" panose="020B0600070205080204" pitchFamily="34" charset="-128"/>
                <a:ea typeface="MS PGothic" panose="020B0600070205080204" pitchFamily="34" charset="-128"/>
              </a:rPr>
              <a:t>nm</a:t>
            </a:r>
            <a:endParaRPr lang="ja-JP" altLang="en-US" sz="3600" b="1">
              <a:solidFill>
                <a:srgbClr val="36515B"/>
              </a:solidFill>
              <a:latin typeface="MS PGothic" panose="020B0600070205080204" pitchFamily="34" charset="-128"/>
              <a:ea typeface="MS PGothic" panose="020B0600070205080204" pitchFamily="34" charset="-128"/>
            </a:endParaRPr>
          </a:p>
        </p:txBody>
      </p:sp>
      <p:sp>
        <p:nvSpPr>
          <p:cNvPr id="38" name="テキスト ボックス 37">
            <a:extLst>
              <a:ext uri="{FF2B5EF4-FFF2-40B4-BE49-F238E27FC236}">
                <a16:creationId xmlns:a16="http://schemas.microsoft.com/office/drawing/2014/main" id="{A72D16D7-C6F6-FA4E-E592-2B93B8B25264}"/>
              </a:ext>
            </a:extLst>
          </p:cNvPr>
          <p:cNvSpPr txBox="1">
            <a:spLocks noGrp="1" noRot="1" noMove="1" noResize="1" noEditPoints="1" noAdjustHandles="1" noChangeArrowheads="1" noChangeShapeType="1"/>
          </p:cNvSpPr>
          <p:nvPr/>
        </p:nvSpPr>
        <p:spPr>
          <a:xfrm>
            <a:off x="11622613" y="5831248"/>
            <a:ext cx="4946210"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en" altLang="ja-JP" sz="3600" b="1" dirty="0">
                <a:solidFill>
                  <a:srgbClr val="36515B"/>
                </a:solidFill>
                <a:latin typeface="MS PGothic" panose="020B0600070205080204" pitchFamily="34" charset="-128"/>
                <a:ea typeface="MS PGothic" panose="020B0600070205080204" pitchFamily="34" charset="-128"/>
              </a:rPr>
              <a:t>10 pm </a:t>
            </a:r>
            <a:r>
              <a:rPr lang="ja-JP" altLang="en-US" sz="3600" b="1">
                <a:solidFill>
                  <a:srgbClr val="36515B"/>
                </a:solidFill>
                <a:latin typeface="MS PGothic" panose="020B0600070205080204" pitchFamily="34" charset="-128"/>
                <a:ea typeface="MS PGothic" panose="020B0600070205080204" pitchFamily="34" charset="-128"/>
              </a:rPr>
              <a:t>以下</a:t>
            </a:r>
          </a:p>
        </p:txBody>
      </p:sp>
      <p:sp>
        <p:nvSpPr>
          <p:cNvPr id="39" name="テキスト ボックス 38">
            <a:extLst>
              <a:ext uri="{FF2B5EF4-FFF2-40B4-BE49-F238E27FC236}">
                <a16:creationId xmlns:a16="http://schemas.microsoft.com/office/drawing/2014/main" id="{1FD0E69E-ED04-11D1-8B8A-729F5262E6FF}"/>
              </a:ext>
            </a:extLst>
          </p:cNvPr>
          <p:cNvSpPr txBox="1">
            <a:spLocks noGrp="1" noRot="1" noMove="1" noResize="1" noEditPoints="1" noAdjustHandles="1" noChangeArrowheads="1" noChangeShapeType="1"/>
          </p:cNvSpPr>
          <p:nvPr/>
        </p:nvSpPr>
        <p:spPr>
          <a:xfrm>
            <a:off x="11622613" y="8196608"/>
            <a:ext cx="4496960" cy="82073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400" b="1">
                <a:solidFill>
                  <a:srgbClr val="36515B"/>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nSpc>
                <a:spcPts val="3200"/>
              </a:lnSpc>
            </a:pPr>
            <a:r>
              <a:rPr lang="en-US" altLang="ja-JP" sz="3200" dirty="0">
                <a:latin typeface="MS PGothic" panose="020B0600070205080204" pitchFamily="34" charset="-128"/>
                <a:ea typeface="MS PGothic" panose="020B0600070205080204" pitchFamily="34" charset="-128"/>
              </a:rPr>
              <a:t>75 mm  @20 kHz </a:t>
            </a:r>
            <a:r>
              <a:rPr lang="ja-JP" altLang="en-US" sz="3200">
                <a:latin typeface="MS PGothic" panose="020B0600070205080204" pitchFamily="34" charset="-128"/>
                <a:ea typeface="MS PGothic" panose="020B0600070205080204" pitchFamily="34" charset="-128"/>
              </a:rPr>
              <a:t>水中</a:t>
            </a:r>
            <a:endParaRPr lang="en-US" altLang="ja-JP" sz="3200" dirty="0">
              <a:latin typeface="MS PGothic" panose="020B0600070205080204" pitchFamily="34" charset="-128"/>
              <a:ea typeface="MS PGothic" panose="020B0600070205080204" pitchFamily="34" charset="-128"/>
            </a:endParaRPr>
          </a:p>
          <a:p>
            <a:pPr>
              <a:lnSpc>
                <a:spcPts val="3200"/>
              </a:lnSpc>
            </a:pPr>
            <a:r>
              <a:rPr lang="en-US" altLang="ja-JP" sz="3200" dirty="0">
                <a:latin typeface="MS PGothic" panose="020B0600070205080204" pitchFamily="34" charset="-128"/>
                <a:ea typeface="MS PGothic" panose="020B0600070205080204" pitchFamily="34" charset="-128"/>
              </a:rPr>
              <a:t>0.3 mm @5   MHz </a:t>
            </a:r>
            <a:r>
              <a:rPr lang="ja-JP" altLang="en-US" sz="3200">
                <a:latin typeface="MS PGothic" panose="020B0600070205080204" pitchFamily="34" charset="-128"/>
                <a:ea typeface="MS PGothic" panose="020B0600070205080204" pitchFamily="34" charset="-128"/>
              </a:rPr>
              <a:t>水中</a:t>
            </a:r>
          </a:p>
        </p:txBody>
      </p:sp>
      <p:sp>
        <p:nvSpPr>
          <p:cNvPr id="40" name="テキスト ボックス 39">
            <a:extLst>
              <a:ext uri="{FF2B5EF4-FFF2-40B4-BE49-F238E27FC236}">
                <a16:creationId xmlns:a16="http://schemas.microsoft.com/office/drawing/2014/main" id="{757B75FE-906C-594F-89DC-D088D2F849A9}"/>
              </a:ext>
            </a:extLst>
          </p:cNvPr>
          <p:cNvSpPr txBox="1">
            <a:spLocks noGrp="1" noRot="1" noMove="1" noResize="1" noEditPoints="1" noAdjustHandles="1" noChangeArrowheads="1" noChangeShapeType="1"/>
          </p:cNvSpPr>
          <p:nvPr/>
        </p:nvSpPr>
        <p:spPr>
          <a:xfrm>
            <a:off x="11698012" y="2296405"/>
            <a:ext cx="4088526" cy="534955"/>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600">
                <a:solidFill>
                  <a:schemeClr val="tx1">
                    <a:lumMod val="85000"/>
                    <a:lumOff val="15000"/>
                  </a:schemeClr>
                </a:solidFill>
                <a:latin typeface="MS PGothic" panose="020B0600070205080204" pitchFamily="34" charset="-128"/>
                <a:ea typeface="MS PGothic" panose="020B0600070205080204" pitchFamily="34" charset="-128"/>
              </a:rPr>
              <a:t>波 長</a:t>
            </a:r>
          </a:p>
        </p:txBody>
      </p:sp>
      <p:sp>
        <p:nvSpPr>
          <p:cNvPr id="47" name="テキスト ボックス 46">
            <a:extLst>
              <a:ext uri="{FF2B5EF4-FFF2-40B4-BE49-F238E27FC236}">
                <a16:creationId xmlns:a16="http://schemas.microsoft.com/office/drawing/2014/main" id="{4DE9436B-5D46-053A-B85C-6A1D3B53F70C}"/>
              </a:ext>
            </a:extLst>
          </p:cNvPr>
          <p:cNvSpPr txBox="1">
            <a:spLocks noGrp="1" noRot="1" noMove="1" noResize="1" noEditPoints="1" noAdjustHandles="1" noChangeArrowheads="1" noChangeShapeType="1"/>
          </p:cNvSpPr>
          <p:nvPr/>
        </p:nvSpPr>
        <p:spPr>
          <a:xfrm>
            <a:off x="11622613" y="7123735"/>
            <a:ext cx="4817852" cy="553998"/>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2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b="1">
                <a:solidFill>
                  <a:srgbClr val="36515B"/>
                </a:solidFill>
                <a:latin typeface="MS PGothic" panose="020B0600070205080204" pitchFamily="34" charset="-128"/>
                <a:ea typeface="MS PGothic" panose="020B0600070205080204" pitchFamily="34" charset="-128"/>
              </a:rPr>
              <a:t>数</a:t>
            </a:r>
            <a:r>
              <a:rPr lang="en-US" altLang="ja-JP" sz="3600" b="1" dirty="0">
                <a:solidFill>
                  <a:srgbClr val="36515B"/>
                </a:solidFill>
                <a:latin typeface="MS PGothic" panose="020B0600070205080204" pitchFamily="34" charset="-128"/>
                <a:ea typeface="MS PGothic" panose="020B0600070205080204" pitchFamily="34" charset="-128"/>
              </a:rPr>
              <a:t>m</a:t>
            </a:r>
          </a:p>
        </p:txBody>
      </p:sp>
      <p:sp>
        <p:nvSpPr>
          <p:cNvPr id="61" name="テキスト ボックス 60">
            <a:extLst>
              <a:ext uri="{FF2B5EF4-FFF2-40B4-BE49-F238E27FC236}">
                <a16:creationId xmlns:a16="http://schemas.microsoft.com/office/drawing/2014/main" id="{B26B6C83-3EF5-0733-F534-BFC67370F85F}"/>
              </a:ext>
            </a:extLst>
          </p:cNvPr>
          <p:cNvSpPr txBox="1">
            <a:spLocks noGrp="1" noRot="1" noMove="1" noResize="1" noEditPoints="1" noAdjustHandles="1" noChangeArrowheads="1" noChangeShapeType="1"/>
          </p:cNvSpPr>
          <p:nvPr/>
        </p:nvSpPr>
        <p:spPr>
          <a:xfrm>
            <a:off x="2445256" y="3322761"/>
            <a:ext cx="4496960"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単純Ｘ線</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2" name="テキスト ボックス 61">
            <a:extLst>
              <a:ext uri="{FF2B5EF4-FFF2-40B4-BE49-F238E27FC236}">
                <a16:creationId xmlns:a16="http://schemas.microsoft.com/office/drawing/2014/main" id="{681DD6DE-FBED-AD07-E75E-284E1B3A95DB}"/>
              </a:ext>
            </a:extLst>
          </p:cNvPr>
          <p:cNvSpPr txBox="1">
            <a:spLocks noGrp="1" noRot="1" noMove="1" noResize="1" noEditPoints="1" noAdjustHandles="1" noChangeArrowheads="1" noChangeShapeType="1"/>
          </p:cNvSpPr>
          <p:nvPr/>
        </p:nvSpPr>
        <p:spPr>
          <a:xfrm>
            <a:off x="2445256" y="4561616"/>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Ｘ線ＣＴ</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3" name="テキスト ボックス 62">
            <a:extLst>
              <a:ext uri="{FF2B5EF4-FFF2-40B4-BE49-F238E27FC236}">
                <a16:creationId xmlns:a16="http://schemas.microsoft.com/office/drawing/2014/main" id="{041495CF-4131-460C-8103-21E3568865CC}"/>
              </a:ext>
            </a:extLst>
          </p:cNvPr>
          <p:cNvSpPr txBox="1">
            <a:spLocks noGrp="1" noRot="1" noMove="1" noResize="1" noEditPoints="1" noAdjustHandles="1" noChangeArrowheads="1" noChangeShapeType="1"/>
          </p:cNvSpPr>
          <p:nvPr/>
        </p:nvSpPr>
        <p:spPr>
          <a:xfrm>
            <a:off x="2445256" y="5800472"/>
            <a:ext cx="4496960"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シンチグラフィー</a:t>
            </a:r>
            <a:endParaRPr lang="en-US" altLang="ja-JP" sz="4000" b="1" dirty="0">
              <a:solidFill>
                <a:srgbClr val="36515B"/>
              </a:solidFill>
              <a:latin typeface="MS PGothic" panose="020B0600070205080204" pitchFamily="34" charset="-128"/>
              <a:ea typeface="MS PGothic" panose="020B0600070205080204" pitchFamily="34" charset="-128"/>
            </a:endParaRPr>
          </a:p>
        </p:txBody>
      </p:sp>
      <p:sp>
        <p:nvSpPr>
          <p:cNvPr id="64" name="テキスト ボックス 63">
            <a:extLst>
              <a:ext uri="{FF2B5EF4-FFF2-40B4-BE49-F238E27FC236}">
                <a16:creationId xmlns:a16="http://schemas.microsoft.com/office/drawing/2014/main" id="{505C4F75-19A3-BB79-2B29-84FD3E252A05}"/>
              </a:ext>
            </a:extLst>
          </p:cNvPr>
          <p:cNvSpPr txBox="1">
            <a:spLocks noGrp="1" noRot="1" noMove="1" noResize="1" noEditPoints="1" noAdjustHandles="1" noChangeArrowheads="1" noChangeShapeType="1"/>
          </p:cNvSpPr>
          <p:nvPr/>
        </p:nvSpPr>
        <p:spPr>
          <a:xfrm>
            <a:off x="2445256" y="8288692"/>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36515B"/>
                </a:solidFill>
                <a:latin typeface="MS PGothic" panose="020B0600070205080204" pitchFamily="34" charset="-128"/>
                <a:ea typeface="MS PGothic" panose="020B0600070205080204" pitchFamily="34" charset="-128"/>
              </a:rPr>
              <a:t>超音波</a:t>
            </a:r>
          </a:p>
        </p:txBody>
      </p:sp>
      <p:sp>
        <p:nvSpPr>
          <p:cNvPr id="65" name="テキスト ボックス 64">
            <a:extLst>
              <a:ext uri="{FF2B5EF4-FFF2-40B4-BE49-F238E27FC236}">
                <a16:creationId xmlns:a16="http://schemas.microsoft.com/office/drawing/2014/main" id="{0641AB2A-E935-16F0-CF45-C20AA32C0527}"/>
              </a:ext>
            </a:extLst>
          </p:cNvPr>
          <p:cNvSpPr txBox="1">
            <a:spLocks noGrp="1" noRot="1" noMove="1" noResize="1" noEditPoints="1" noAdjustHandles="1" noChangeArrowheads="1" noChangeShapeType="1"/>
          </p:cNvSpPr>
          <p:nvPr/>
        </p:nvSpPr>
        <p:spPr>
          <a:xfrm>
            <a:off x="2445256" y="7092959"/>
            <a:ext cx="4496961"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en-US" altLang="ja-JP" sz="4000" b="1" dirty="0">
                <a:solidFill>
                  <a:srgbClr val="36515B"/>
                </a:solidFill>
                <a:latin typeface="MS PGothic" panose="020B0600070205080204" pitchFamily="34" charset="-128"/>
                <a:ea typeface="MS PGothic" panose="020B0600070205080204" pitchFamily="34" charset="-128"/>
              </a:rPr>
              <a:t>MRI </a:t>
            </a:r>
          </a:p>
        </p:txBody>
      </p:sp>
      <p:sp>
        <p:nvSpPr>
          <p:cNvPr id="66" name="正方形/長方形 65">
            <a:extLst>
              <a:ext uri="{FF2B5EF4-FFF2-40B4-BE49-F238E27FC236}">
                <a16:creationId xmlns:a16="http://schemas.microsoft.com/office/drawing/2014/main" id="{BA40F397-60BC-081C-6C56-5AEDFB57B355}"/>
              </a:ext>
            </a:extLst>
          </p:cNvPr>
          <p:cNvSpPr>
            <a:spLocks noGrp="1" noRot="1" noMove="1" noResize="1" noEditPoints="1" noAdjustHandles="1" noChangeArrowheads="1" noChangeShapeType="1"/>
          </p:cNvSpPr>
          <p:nvPr/>
        </p:nvSpPr>
        <p:spPr>
          <a:xfrm>
            <a:off x="7672552" y="8115979"/>
            <a:ext cx="2942896" cy="926328"/>
          </a:xfrm>
          <a:prstGeom prst="rect">
            <a:avLst/>
          </a:prstGeom>
          <a:solidFill>
            <a:srgbClr val="00B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spc="200">
                <a:solidFill>
                  <a:schemeClr val="bg1"/>
                </a:solidFill>
                <a:latin typeface="MS PGothic" panose="020B0600070205080204" pitchFamily="34" charset="-128"/>
                <a:ea typeface="MS PGothic" panose="020B0600070205080204" pitchFamily="34" charset="-128"/>
              </a:rPr>
              <a:t>圧力</a:t>
            </a:r>
            <a:r>
              <a:rPr kumimoji="1" lang="ja-JP" altLang="en-US" sz="4000" b="1" spc="200">
                <a:solidFill>
                  <a:schemeClr val="bg1"/>
                </a:solidFill>
                <a:latin typeface="MS PGothic" panose="020B0600070205080204" pitchFamily="34" charset="-128"/>
                <a:ea typeface="MS PGothic" panose="020B0600070205080204" pitchFamily="34" charset="-128"/>
              </a:rPr>
              <a:t>波</a:t>
            </a:r>
          </a:p>
        </p:txBody>
      </p:sp>
      <p:sp>
        <p:nvSpPr>
          <p:cNvPr id="67" name="テキスト ボックス 66">
            <a:extLst>
              <a:ext uri="{FF2B5EF4-FFF2-40B4-BE49-F238E27FC236}">
                <a16:creationId xmlns:a16="http://schemas.microsoft.com/office/drawing/2014/main" id="{8FBB9BAF-5EE5-C776-ADA8-6634917A49E9}"/>
              </a:ext>
            </a:extLst>
          </p:cNvPr>
          <p:cNvSpPr txBox="1">
            <a:spLocks noGrp="1" noRot="1" noMove="1" noResize="1" noEditPoints="1" noAdjustHandles="1" noChangeArrowheads="1" noChangeShapeType="1"/>
          </p:cNvSpPr>
          <p:nvPr/>
        </p:nvSpPr>
        <p:spPr>
          <a:xfrm>
            <a:off x="3323004" y="8281877"/>
            <a:ext cx="2741466" cy="615553"/>
          </a:xfrm>
          <a:prstGeom prst="rect">
            <a:avLst/>
          </a:prstGeom>
        </p:spPr>
        <p:txBody>
          <a:bodyPr wrap="square" lIns="0" tIns="0" rIns="0" bIns="0" anchor="ctr" anchorCtr="0">
            <a:spAutoFit/>
          </a:bodyPr>
          <a:lstStyle>
            <a:defPPr>
              <a:defRPr lang="ja-JP"/>
            </a:defPPr>
            <a:lvl1pPr indent="0" defTabSz="1403970">
              <a:lnSpc>
                <a:spcPct val="100000"/>
              </a:lnSpc>
              <a:spcBef>
                <a:spcPts val="0"/>
              </a:spcBef>
              <a:buFont typeface="Arial" panose="020B0604020202020204" pitchFamily="34" charset="0"/>
              <a:buNone/>
              <a:defRPr sz="3600" b="0">
                <a:solidFill>
                  <a:schemeClr val="tx1">
                    <a:lumMod val="85000"/>
                    <a:lumOff val="15000"/>
                  </a:schemeClr>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4000" b="1">
                <a:solidFill>
                  <a:srgbClr val="00B15F"/>
                </a:solidFill>
                <a:effectLst>
                  <a:glow rad="127000">
                    <a:srgbClr val="F2F2F2"/>
                  </a:glow>
                </a:effectLst>
                <a:latin typeface="MS PGothic" panose="020B0600070205080204" pitchFamily="34" charset="-128"/>
                <a:ea typeface="MS PGothic" panose="020B0600070205080204" pitchFamily="34" charset="-128"/>
              </a:rPr>
              <a:t>超音波</a:t>
            </a:r>
          </a:p>
        </p:txBody>
      </p:sp>
    </p:spTree>
    <p:extLst>
      <p:ext uri="{BB962C8B-B14F-4D97-AF65-F5344CB8AC3E}">
        <p14:creationId xmlns:p14="http://schemas.microsoft.com/office/powerpoint/2010/main" val="250801052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700997"/>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超音波と電磁波</a:t>
            </a:r>
          </a:p>
        </p:txBody>
      </p:sp>
      <p:sp>
        <p:nvSpPr>
          <p:cNvPr id="15" name="テキスト ボックス 14">
            <a:extLst>
              <a:ext uri="{FF2B5EF4-FFF2-40B4-BE49-F238E27FC236}">
                <a16:creationId xmlns:a16="http://schemas.microsoft.com/office/drawing/2014/main" id="{38351439-F324-F463-31B4-ABCF7448C067}"/>
              </a:ext>
            </a:extLst>
          </p:cNvPr>
          <p:cNvSpPr txBox="1">
            <a:spLocks noGrp="1" noRot="1" noMove="1" noResize="1" noEditPoints="1" noAdjustHandles="1" noChangeArrowheads="1" noChangeShapeType="1"/>
          </p:cNvSpPr>
          <p:nvPr/>
        </p:nvSpPr>
        <p:spPr>
          <a:xfrm>
            <a:off x="4083608" y="1866749"/>
            <a:ext cx="10120784" cy="67710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pPr algn="dist"/>
            <a:r>
              <a:rPr lang="ja-JP" altLang="en-US" sz="4400" b="0">
                <a:solidFill>
                  <a:schemeClr val="tx1">
                    <a:lumMod val="65000"/>
                    <a:lumOff val="35000"/>
                  </a:schemeClr>
                </a:solidFill>
                <a:latin typeface="MS PGothic" panose="020B0600070205080204" pitchFamily="34" charset="-128"/>
                <a:ea typeface="MS PGothic" panose="020B0600070205080204" pitchFamily="34" charset="-128"/>
              </a:rPr>
              <a:t>（電波、可視光線、Ｘ線など）</a:t>
            </a:r>
          </a:p>
        </p:txBody>
      </p:sp>
      <p:grpSp>
        <p:nvGrpSpPr>
          <p:cNvPr id="50" name="グループ化 49">
            <a:extLst>
              <a:ext uri="{FF2B5EF4-FFF2-40B4-BE49-F238E27FC236}">
                <a16:creationId xmlns:a16="http://schemas.microsoft.com/office/drawing/2014/main" id="{511B516F-4AD4-8D3C-7D7B-C568CF9E6638}"/>
              </a:ext>
            </a:extLst>
          </p:cNvPr>
          <p:cNvGrpSpPr>
            <a:grpSpLocks noGrp="1" noUngrp="1" noRot="1" noMove="1" noResize="1"/>
          </p:cNvGrpSpPr>
          <p:nvPr/>
        </p:nvGrpSpPr>
        <p:grpSpPr>
          <a:xfrm>
            <a:off x="2947087" y="3068551"/>
            <a:ext cx="2794494" cy="643702"/>
            <a:chOff x="2947087" y="3068551"/>
            <a:chExt cx="2794494" cy="643702"/>
          </a:xfrm>
        </p:grpSpPr>
        <p:sp>
          <p:nvSpPr>
            <p:cNvPr id="45" name="四角形: 対角を丸める 44">
              <a:extLst>
                <a:ext uri="{FF2B5EF4-FFF2-40B4-BE49-F238E27FC236}">
                  <a16:creationId xmlns:a16="http://schemas.microsoft.com/office/drawing/2014/main" id="{50D09513-7ED1-5AC9-7A65-AF93A819888D}"/>
                </a:ext>
              </a:extLst>
            </p:cNvPr>
            <p:cNvSpPr>
              <a:spLocks noGrp="1" noRot="1" noMove="1" noResize="1" noEditPoints="1" noAdjustHandles="1" noChangeArrowheads="1" noChangeShapeType="1"/>
            </p:cNvSpPr>
            <p:nvPr/>
          </p:nvSpPr>
          <p:spPr>
            <a:xfrm>
              <a:off x="2947087" y="3068551"/>
              <a:ext cx="2794494" cy="6437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C779C001-65FA-1C9E-069C-0F1E82519FB1}"/>
                </a:ext>
              </a:extLst>
            </p:cNvPr>
            <p:cNvSpPr txBox="1">
              <a:spLocks noGrp="1" noRot="1" noMove="1" noResize="1" noEditPoints="1" noAdjustHandles="1" noChangeArrowheads="1" noChangeShapeType="1"/>
            </p:cNvSpPr>
            <p:nvPr/>
          </p:nvSpPr>
          <p:spPr>
            <a:xfrm>
              <a:off x="3082044" y="3154691"/>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600">
                  <a:solidFill>
                    <a:srgbClr val="36515B"/>
                  </a:solidFill>
                  <a:latin typeface="MS PGothic" panose="020B0600070205080204" pitchFamily="34" charset="-128"/>
                  <a:ea typeface="MS PGothic" panose="020B0600070205080204" pitchFamily="34" charset="-128"/>
                </a:rPr>
                <a:t>似ている点</a:t>
              </a:r>
            </a:p>
          </p:txBody>
        </p:sp>
      </p:grpSp>
      <p:grpSp>
        <p:nvGrpSpPr>
          <p:cNvPr id="49" name="グループ化 48">
            <a:extLst>
              <a:ext uri="{FF2B5EF4-FFF2-40B4-BE49-F238E27FC236}">
                <a16:creationId xmlns:a16="http://schemas.microsoft.com/office/drawing/2014/main" id="{D8B8811F-478D-68C2-4138-3E87F5BB3321}"/>
              </a:ext>
            </a:extLst>
          </p:cNvPr>
          <p:cNvGrpSpPr>
            <a:grpSpLocks noGrp="1" noUngrp="1" noRot="1" noMove="1" noResize="1"/>
          </p:cNvGrpSpPr>
          <p:nvPr/>
        </p:nvGrpSpPr>
        <p:grpSpPr>
          <a:xfrm>
            <a:off x="2947087" y="5998712"/>
            <a:ext cx="2794494" cy="643702"/>
            <a:chOff x="2947087" y="5998712"/>
            <a:chExt cx="2794494" cy="643702"/>
          </a:xfrm>
        </p:grpSpPr>
        <p:sp>
          <p:nvSpPr>
            <p:cNvPr id="46" name="四角形: 対角を丸める 45">
              <a:extLst>
                <a:ext uri="{FF2B5EF4-FFF2-40B4-BE49-F238E27FC236}">
                  <a16:creationId xmlns:a16="http://schemas.microsoft.com/office/drawing/2014/main" id="{33E77717-C5F6-8E15-AD9F-BA06EA122B0F}"/>
                </a:ext>
              </a:extLst>
            </p:cNvPr>
            <p:cNvSpPr>
              <a:spLocks noGrp="1" noRot="1" noMove="1" noResize="1" noEditPoints="1" noAdjustHandles="1" noChangeArrowheads="1" noChangeShapeType="1"/>
            </p:cNvSpPr>
            <p:nvPr/>
          </p:nvSpPr>
          <p:spPr>
            <a:xfrm>
              <a:off x="2947087" y="5998712"/>
              <a:ext cx="2794494" cy="643702"/>
            </a:xfrm>
            <a:prstGeom prst="round2DiagRect">
              <a:avLst>
                <a:gd name="adj1" fmla="val 31362"/>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MS PGothic" panose="020B0600070205080204" pitchFamily="34" charset="-128"/>
                <a:ea typeface="MS PGothic" panose="020B0600070205080204" pitchFamily="34" charset="-128"/>
              </a:endParaRPr>
            </a:p>
          </p:txBody>
        </p:sp>
        <p:sp>
          <p:nvSpPr>
            <p:cNvPr id="25" name="テキスト ボックス 24">
              <a:extLst>
                <a:ext uri="{FF2B5EF4-FFF2-40B4-BE49-F238E27FC236}">
                  <a16:creationId xmlns:a16="http://schemas.microsoft.com/office/drawing/2014/main" id="{15013DEE-37BB-1C71-E946-B505DD64DDF1}"/>
                </a:ext>
              </a:extLst>
            </p:cNvPr>
            <p:cNvSpPr txBox="1">
              <a:spLocks noGrp="1" noRot="1" noMove="1" noResize="1" noEditPoints="1" noAdjustHandles="1" noChangeArrowheads="1" noChangeShapeType="1"/>
            </p:cNvSpPr>
            <p:nvPr/>
          </p:nvSpPr>
          <p:spPr>
            <a:xfrm>
              <a:off x="3082044" y="6079324"/>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977">
                  <a:solidFill>
                    <a:srgbClr val="36515B"/>
                  </a:solidFill>
                  <a:latin typeface="MS PGothic" panose="020B0600070205080204" pitchFamily="34" charset="-128"/>
                  <a:ea typeface="MS PGothic" panose="020B0600070205080204" pitchFamily="34" charset="-128"/>
                </a:rPr>
                <a:t>異なる点</a:t>
              </a:r>
            </a:p>
          </p:txBody>
        </p:sp>
      </p:grpSp>
      <p:grpSp>
        <p:nvGrpSpPr>
          <p:cNvPr id="41" name="グループ化 40">
            <a:extLst>
              <a:ext uri="{FF2B5EF4-FFF2-40B4-BE49-F238E27FC236}">
                <a16:creationId xmlns:a16="http://schemas.microsoft.com/office/drawing/2014/main" id="{C3B2365A-2353-0297-D97C-8D7CA10AF77F}"/>
              </a:ext>
            </a:extLst>
          </p:cNvPr>
          <p:cNvGrpSpPr>
            <a:grpSpLocks noGrp="1" noUngrp="1" noRot="1" noMove="1" noResize="1"/>
          </p:cNvGrpSpPr>
          <p:nvPr/>
        </p:nvGrpSpPr>
        <p:grpSpPr>
          <a:xfrm>
            <a:off x="3830944" y="4001112"/>
            <a:ext cx="11509969" cy="576504"/>
            <a:chOff x="3830944" y="4001112"/>
            <a:chExt cx="11509969" cy="576504"/>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305005" y="4001112"/>
              <a:ext cx="11035908" cy="576504"/>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どちらも</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波動</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である　</a:t>
              </a:r>
            </a:p>
          </p:txBody>
        </p:sp>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30944" y="4172168"/>
              <a:ext cx="274223" cy="320367"/>
            </a:xfrm>
            <a:prstGeom prst="rect">
              <a:avLst/>
            </a:prstGeom>
          </p:spPr>
        </p:pic>
      </p:grpSp>
      <p:grpSp>
        <p:nvGrpSpPr>
          <p:cNvPr id="40" name="グループ化 39">
            <a:extLst>
              <a:ext uri="{FF2B5EF4-FFF2-40B4-BE49-F238E27FC236}">
                <a16:creationId xmlns:a16="http://schemas.microsoft.com/office/drawing/2014/main" id="{41C165FA-B992-D2E5-0048-6FA77B864499}"/>
              </a:ext>
            </a:extLst>
          </p:cNvPr>
          <p:cNvGrpSpPr>
            <a:grpSpLocks noGrp="1" noUngrp="1" noRot="1" noMove="1" noResize="1"/>
          </p:cNvGrpSpPr>
          <p:nvPr/>
        </p:nvGrpSpPr>
        <p:grpSpPr>
          <a:xfrm>
            <a:off x="3852020" y="4802536"/>
            <a:ext cx="11488893" cy="576504"/>
            <a:chOff x="3852020" y="4887528"/>
            <a:chExt cx="11488893" cy="576504"/>
          </a:xfrm>
        </p:grpSpPr>
        <p:sp>
          <p:nvSpPr>
            <p:cNvPr id="29" name="コンテンツ プレースホルダー 2">
              <a:extLst>
                <a:ext uri="{FF2B5EF4-FFF2-40B4-BE49-F238E27FC236}">
                  <a16:creationId xmlns:a16="http://schemas.microsoft.com/office/drawing/2014/main" id="{69C50487-6CBE-61AD-282A-21452DD6D077}"/>
                </a:ext>
              </a:extLst>
            </p:cNvPr>
            <p:cNvSpPr txBox="1">
              <a:spLocks noGrp="1" noRot="1" noMove="1" noResize="1" noEditPoints="1" noAdjustHandles="1" noChangeArrowheads="1" noChangeShapeType="1"/>
            </p:cNvSpPr>
            <p:nvPr/>
          </p:nvSpPr>
          <p:spPr>
            <a:xfrm>
              <a:off x="4305005" y="4887528"/>
              <a:ext cx="11035908" cy="576504"/>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エネルギーを運ぶ</a:t>
              </a:r>
            </a:p>
          </p:txBody>
        </p:sp>
        <p:pic>
          <p:nvPicPr>
            <p:cNvPr id="30" name="図 29">
              <a:extLst>
                <a:ext uri="{FF2B5EF4-FFF2-40B4-BE49-F238E27FC236}">
                  <a16:creationId xmlns:a16="http://schemas.microsoft.com/office/drawing/2014/main" id="{5C65C367-E9A9-BD4F-4CEB-65DE55D9D5F6}"/>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52020" y="5058584"/>
              <a:ext cx="274223" cy="320367"/>
            </a:xfrm>
            <a:prstGeom prst="rect">
              <a:avLst/>
            </a:prstGeom>
          </p:spPr>
        </p:pic>
      </p:grpSp>
      <p:grpSp>
        <p:nvGrpSpPr>
          <p:cNvPr id="39" name="グループ化 38">
            <a:extLst>
              <a:ext uri="{FF2B5EF4-FFF2-40B4-BE49-F238E27FC236}">
                <a16:creationId xmlns:a16="http://schemas.microsoft.com/office/drawing/2014/main" id="{4FF276CC-8172-D80F-C32E-A428948E8428}"/>
              </a:ext>
            </a:extLst>
          </p:cNvPr>
          <p:cNvGrpSpPr>
            <a:grpSpLocks noGrp="1" noUngrp="1" noRot="1" noMove="1" noResize="1"/>
          </p:cNvGrpSpPr>
          <p:nvPr/>
        </p:nvGrpSpPr>
        <p:grpSpPr>
          <a:xfrm>
            <a:off x="3852020" y="6977763"/>
            <a:ext cx="11987069" cy="576504"/>
            <a:chOff x="3852020" y="7211618"/>
            <a:chExt cx="11987069" cy="576504"/>
          </a:xfrm>
        </p:grpSpPr>
        <p:sp>
          <p:nvSpPr>
            <p:cNvPr id="31" name="コンテンツ プレースホルダー 2">
              <a:extLst>
                <a:ext uri="{FF2B5EF4-FFF2-40B4-BE49-F238E27FC236}">
                  <a16:creationId xmlns:a16="http://schemas.microsoft.com/office/drawing/2014/main" id="{D4DAF60E-D140-28E8-46EA-91715EB2E66D}"/>
                </a:ext>
              </a:extLst>
            </p:cNvPr>
            <p:cNvSpPr txBox="1">
              <a:spLocks noGrp="1" noRot="1" noMove="1" noResize="1" noEditPoints="1" noAdjustHandles="1" noChangeArrowheads="1" noChangeShapeType="1"/>
            </p:cNvSpPr>
            <p:nvPr/>
          </p:nvSpPr>
          <p:spPr>
            <a:xfrm>
              <a:off x="4305004" y="7211618"/>
              <a:ext cx="11534085"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超音波</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機械的振動、縦波、圧力を伝える媒質が必要</a:t>
              </a:r>
            </a:p>
          </p:txBody>
        </p:sp>
        <p:pic>
          <p:nvPicPr>
            <p:cNvPr id="32" name="図 31">
              <a:extLst>
                <a:ext uri="{FF2B5EF4-FFF2-40B4-BE49-F238E27FC236}">
                  <a16:creationId xmlns:a16="http://schemas.microsoft.com/office/drawing/2014/main" id="{40CEFB26-3646-AA47-363D-2E7B407382F9}"/>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52020" y="7382674"/>
              <a:ext cx="274223" cy="320367"/>
            </a:xfrm>
            <a:prstGeom prst="rect">
              <a:avLst/>
            </a:prstGeom>
          </p:spPr>
        </p:pic>
      </p:grpSp>
      <p:grpSp>
        <p:nvGrpSpPr>
          <p:cNvPr id="37" name="グループ化 36">
            <a:extLst>
              <a:ext uri="{FF2B5EF4-FFF2-40B4-BE49-F238E27FC236}">
                <a16:creationId xmlns:a16="http://schemas.microsoft.com/office/drawing/2014/main" id="{69D6378C-26E5-8228-A5E2-284AF65B2047}"/>
              </a:ext>
            </a:extLst>
          </p:cNvPr>
          <p:cNvGrpSpPr>
            <a:grpSpLocks noGrp="1" noUngrp="1" noRot="1" noMove="1" noResize="1"/>
          </p:cNvGrpSpPr>
          <p:nvPr/>
        </p:nvGrpSpPr>
        <p:grpSpPr>
          <a:xfrm>
            <a:off x="3852020" y="7859849"/>
            <a:ext cx="11913497" cy="576504"/>
            <a:chOff x="3852020" y="8098034"/>
            <a:chExt cx="11913497" cy="576504"/>
          </a:xfrm>
        </p:grpSpPr>
        <p:sp>
          <p:nvSpPr>
            <p:cNvPr id="33" name="コンテンツ プレースホルダー 2">
              <a:extLst>
                <a:ext uri="{FF2B5EF4-FFF2-40B4-BE49-F238E27FC236}">
                  <a16:creationId xmlns:a16="http://schemas.microsoft.com/office/drawing/2014/main" id="{1AE4E5AE-733C-AA60-6D5A-E47E87A2A0CE}"/>
                </a:ext>
              </a:extLst>
            </p:cNvPr>
            <p:cNvSpPr txBox="1">
              <a:spLocks noGrp="1" noRot="1" noMove="1" noResize="1" noEditPoints="1" noAdjustHandles="1" noChangeArrowheads="1" noChangeShapeType="1"/>
            </p:cNvSpPr>
            <p:nvPr/>
          </p:nvSpPr>
          <p:spPr>
            <a:xfrm>
              <a:off x="4305005" y="8098034"/>
              <a:ext cx="1146051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電磁波</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a:t>
              </a:r>
              <a:r>
                <a:rPr lang="en-US" altLang="ja-JP" dirty="0">
                  <a:latin typeface="MS PGothic" panose="020B0600070205080204" pitchFamily="34" charset="-128"/>
                  <a:ea typeface="MS PGothic" panose="020B0600070205080204" pitchFamily="34" charset="-128"/>
                </a:rPr>
                <a:t> </a:t>
              </a:r>
              <a:r>
                <a:rPr lang="ja-JP" altLang="en-US">
                  <a:latin typeface="MS PGothic" panose="020B0600070205080204" pitchFamily="34" charset="-128"/>
                  <a:ea typeface="MS PGothic" panose="020B0600070205080204" pitchFamily="34" charset="-128"/>
                </a:rPr>
                <a:t>電磁界振動、横波、真空中も伝搬</a:t>
              </a:r>
            </a:p>
          </p:txBody>
        </p:sp>
        <p:pic>
          <p:nvPicPr>
            <p:cNvPr id="34" name="図 33">
              <a:extLst>
                <a:ext uri="{FF2B5EF4-FFF2-40B4-BE49-F238E27FC236}">
                  <a16:creationId xmlns:a16="http://schemas.microsoft.com/office/drawing/2014/main" id="{FA1EB30B-9EED-BBBC-07E2-7E89F3CFAC8B}"/>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52020" y="8269090"/>
              <a:ext cx="274223" cy="320367"/>
            </a:xfrm>
            <a:prstGeom prst="rect">
              <a:avLst/>
            </a:prstGeom>
          </p:spPr>
        </p:pic>
      </p:grpSp>
      <p:sp>
        <p:nvSpPr>
          <p:cNvPr id="35" name="コンテンツ プレースホルダー 2">
            <a:extLst>
              <a:ext uri="{FF2B5EF4-FFF2-40B4-BE49-F238E27FC236}">
                <a16:creationId xmlns:a16="http://schemas.microsoft.com/office/drawing/2014/main" id="{8CA5A698-8ACD-1B3F-5186-2924BD8E6CCD}"/>
              </a:ext>
            </a:extLst>
          </p:cNvPr>
          <p:cNvSpPr txBox="1">
            <a:spLocks noGrp="1" noRot="1" noMove="1" noResize="1" noEditPoints="1" noAdjustHandles="1" noChangeArrowheads="1" noChangeShapeType="1"/>
          </p:cNvSpPr>
          <p:nvPr/>
        </p:nvSpPr>
        <p:spPr>
          <a:xfrm>
            <a:off x="6255526" y="8538735"/>
            <a:ext cx="7683795"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電磁波の速度は音速の約</a:t>
            </a:r>
            <a:r>
              <a:rPr lang="en-US" altLang="ja-JP" dirty="0">
                <a:latin typeface="MS PGothic" panose="020B0600070205080204" pitchFamily="34" charset="-128"/>
                <a:ea typeface="MS PGothic" panose="020B0600070205080204" pitchFamily="34" charset="-128"/>
              </a:rPr>
              <a:t>100</a:t>
            </a:r>
            <a:r>
              <a:rPr lang="ja-JP" altLang="en-US">
                <a:latin typeface="MS PGothic" panose="020B0600070205080204" pitchFamily="34" charset="-128"/>
                <a:ea typeface="MS PGothic" panose="020B0600070205080204" pitchFamily="34" charset="-128"/>
              </a:rPr>
              <a:t>万倍</a:t>
            </a:r>
          </a:p>
        </p:txBody>
      </p:sp>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nodeType="withEffect">
                                  <p:stCondLst>
                                    <p:cond delay="5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500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nodeType="withEffect">
                                  <p:stCondLst>
                                    <p:cond delay="200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dissolve">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E9818-DEBD-C169-8872-384571B76E87}"/>
            </a:ext>
          </a:extLst>
        </p:cNvPr>
        <p:cNvGrpSpPr/>
        <p:nvPr/>
      </p:nvGrpSpPr>
      <p:grpSpPr>
        <a:xfrm>
          <a:off x="0" y="0"/>
          <a:ext cx="0" cy="0"/>
          <a:chOff x="0" y="0"/>
          <a:chExt cx="0" cy="0"/>
        </a:xfrm>
      </p:grpSpPr>
      <p:sp>
        <p:nvSpPr>
          <p:cNvPr id="35" name="四角形: 角を丸くする 34">
            <a:extLst>
              <a:ext uri="{FF2B5EF4-FFF2-40B4-BE49-F238E27FC236}">
                <a16:creationId xmlns:a16="http://schemas.microsoft.com/office/drawing/2014/main" id="{A70FC16F-1B0C-0259-3945-726EDF92B257}"/>
              </a:ext>
            </a:extLst>
          </p:cNvPr>
          <p:cNvSpPr>
            <a:spLocks noGrp="1" noRot="1" noMove="1" noResize="1" noEditPoints="1" noAdjustHandles="1" noChangeArrowheads="1" noChangeShapeType="1"/>
          </p:cNvSpPr>
          <p:nvPr/>
        </p:nvSpPr>
        <p:spPr>
          <a:xfrm>
            <a:off x="751840" y="1468008"/>
            <a:ext cx="16865600" cy="802417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13" name="四角形: 角を丸くする 12">
            <a:extLst>
              <a:ext uri="{FF2B5EF4-FFF2-40B4-BE49-F238E27FC236}">
                <a16:creationId xmlns:a16="http://schemas.microsoft.com/office/drawing/2014/main" id="{1E4C9BF0-4FE3-2C29-2412-59A7DB11934E}"/>
              </a:ext>
            </a:extLst>
          </p:cNvPr>
          <p:cNvSpPr>
            <a:spLocks noGrp="1" noRot="1" noMove="1" noResize="1" noEditPoints="1" noAdjustHandles="1" noChangeArrowheads="1" noChangeShapeType="1"/>
          </p:cNvSpPr>
          <p:nvPr/>
        </p:nvSpPr>
        <p:spPr>
          <a:xfrm>
            <a:off x="1091252" y="1859280"/>
            <a:ext cx="7810443"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5" name="四角形: 対角を丸める 14">
            <a:extLst>
              <a:ext uri="{FF2B5EF4-FFF2-40B4-BE49-F238E27FC236}">
                <a16:creationId xmlns:a16="http://schemas.microsoft.com/office/drawing/2014/main" id="{0D084663-363D-084B-DA07-EF03201287FB}"/>
              </a:ext>
            </a:extLst>
          </p:cNvPr>
          <p:cNvSpPr>
            <a:spLocks noGrp="1" noRot="1" noMove="1" noResize="1" noEditPoints="1" noAdjustHandles="1" noChangeArrowheads="1" noChangeShapeType="1"/>
          </p:cNvSpPr>
          <p:nvPr/>
        </p:nvSpPr>
        <p:spPr>
          <a:xfrm>
            <a:off x="1134821" y="1859279"/>
            <a:ext cx="3475680" cy="864757"/>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6" name="テキスト ボックス 15">
            <a:extLst>
              <a:ext uri="{FF2B5EF4-FFF2-40B4-BE49-F238E27FC236}">
                <a16:creationId xmlns:a16="http://schemas.microsoft.com/office/drawing/2014/main" id="{10E0FD38-3309-2ACD-AEDB-3E0E4BA14DA0}"/>
              </a:ext>
            </a:extLst>
          </p:cNvPr>
          <p:cNvSpPr txBox="1">
            <a:spLocks noGrp="1" noRot="1" noMove="1" noResize="1" noEditPoints="1" noAdjustHandles="1" noChangeArrowheads="1" noChangeShapeType="1"/>
          </p:cNvSpPr>
          <p:nvPr/>
        </p:nvSpPr>
        <p:spPr>
          <a:xfrm>
            <a:off x="1132646" y="1986248"/>
            <a:ext cx="3398752" cy="553998"/>
          </a:xfrm>
          <a:prstGeom prst="rect">
            <a:avLst/>
          </a:prstGeom>
          <a:noFill/>
        </p:spPr>
        <p:txBody>
          <a:bodyPr wrap="square" lIns="0" tIns="0" rIns="0" bIns="0" anchor="ctr" anchorCtr="0">
            <a:spAutoFit/>
          </a:bodyPr>
          <a:lstStyle>
            <a:defPPr>
              <a:defRPr lang="ja-JP"/>
            </a:defPPr>
            <a:lvl1pPr algn="ctr">
              <a:defRPr sz="2800" b="1" spc="600">
                <a:solidFill>
                  <a:schemeClr val="bg1"/>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音波</a:t>
            </a:r>
            <a:r>
              <a:rPr lang="en-US" altLang="ja-JP" sz="3600" dirty="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圧力波</a:t>
            </a:r>
            <a:r>
              <a:rPr lang="en-US" altLang="ja-JP" sz="3600" dirty="0">
                <a:latin typeface="MS PGothic" panose="020B0600070205080204" pitchFamily="34" charset="-128"/>
                <a:ea typeface="MS PGothic" panose="020B0600070205080204" pitchFamily="34" charset="-128"/>
              </a:rPr>
              <a:t>)</a:t>
            </a:r>
            <a:endParaRPr lang="ja-JP" altLang="en-US" sz="3600">
              <a:latin typeface="MS PGothic" panose="020B0600070205080204" pitchFamily="34" charset="-128"/>
              <a:ea typeface="MS PGothic" panose="020B0600070205080204" pitchFamily="34" charset="-128"/>
            </a:endParaRPr>
          </a:p>
        </p:txBody>
      </p:sp>
      <p:pic>
        <p:nvPicPr>
          <p:cNvPr id="17" name="Speaker_Iw">
            <a:hlinkClick r:id="" action="ppaction://media"/>
            <a:extLst>
              <a:ext uri="{FF2B5EF4-FFF2-40B4-BE49-F238E27FC236}">
                <a16:creationId xmlns:a16="http://schemas.microsoft.com/office/drawing/2014/main" id="{D5C9498C-6E5C-0BA5-DEDC-5C8B0BA1FB1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7"/>
          <a:srcRect t="15409" b="22260"/>
          <a:stretch/>
        </p:blipFill>
        <p:spPr>
          <a:xfrm>
            <a:off x="2716809" y="3575536"/>
            <a:ext cx="5842471" cy="3409164"/>
          </a:xfrm>
          <a:prstGeom prst="rect">
            <a:avLst/>
          </a:prstGeom>
        </p:spPr>
      </p:pic>
      <p:pic>
        <p:nvPicPr>
          <p:cNvPr id="8" name="図 7" descr="コンピューター関連の機械&#10;&#10;低い精度で自動的に生成された説明">
            <a:extLst>
              <a:ext uri="{FF2B5EF4-FFF2-40B4-BE49-F238E27FC236}">
                <a16:creationId xmlns:a16="http://schemas.microsoft.com/office/drawing/2014/main" id="{7FAFDDB6-E4E4-72B8-CD0E-06A4EEBEF59C}"/>
              </a:ext>
            </a:extLst>
          </p:cNvPr>
          <p:cNvPicPr>
            <a:picLocks noGrp="1" noRot="1" noChangeAspect="1" noMove="1" noResize="1" noEditPoints="1" noAdjustHandles="1" noChangeArrowheads="1" noChangeShapeType="1" noCrop="1"/>
          </p:cNvPicPr>
          <p:nvPr/>
        </p:nvPicPr>
        <p:blipFill>
          <a:blip r:embed="rId8"/>
          <a:stretch>
            <a:fillRect/>
          </a:stretch>
        </p:blipFill>
        <p:spPr>
          <a:xfrm>
            <a:off x="883325" y="3994169"/>
            <a:ext cx="1966031" cy="2621374"/>
          </a:xfrm>
          <a:prstGeom prst="rect">
            <a:avLst/>
          </a:prstGeom>
        </p:spPr>
      </p:pic>
      <p:sp>
        <p:nvSpPr>
          <p:cNvPr id="9" name="テキスト ボックス 8">
            <a:extLst>
              <a:ext uri="{FF2B5EF4-FFF2-40B4-BE49-F238E27FC236}">
                <a16:creationId xmlns:a16="http://schemas.microsoft.com/office/drawing/2014/main" id="{7B5C20F6-6FB5-0A84-88D7-5599944A71D2}"/>
              </a:ext>
            </a:extLst>
          </p:cNvPr>
          <p:cNvSpPr txBox="1">
            <a:spLocks noGrp="1" noRot="1" noMove="1" noResize="1" noEditPoints="1" noAdjustHandles="1" noChangeArrowheads="1" noChangeShapeType="1"/>
          </p:cNvSpPr>
          <p:nvPr/>
        </p:nvSpPr>
        <p:spPr>
          <a:xfrm>
            <a:off x="1050613" y="550800"/>
            <a:ext cx="669130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音波と電磁波の違い</a:t>
            </a:r>
          </a:p>
        </p:txBody>
      </p:sp>
      <p:pic>
        <p:nvPicPr>
          <p:cNvPr id="19" name="電波原理_2023-12">
            <a:hlinkClick r:id="" action="ppaction://media"/>
            <a:extLst>
              <a:ext uri="{FF2B5EF4-FFF2-40B4-BE49-F238E27FC236}">
                <a16:creationId xmlns:a16="http://schemas.microsoft.com/office/drawing/2014/main" id="{8D2B3AEC-2D1C-A787-E438-8DBCF1E8B8E2}"/>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9"/>
          <a:stretch>
            <a:fillRect/>
          </a:stretch>
        </p:blipFill>
        <p:spPr>
          <a:xfrm>
            <a:off x="9600641" y="3193210"/>
            <a:ext cx="7291329" cy="4101373"/>
          </a:xfrm>
          <a:prstGeom prst="rect">
            <a:avLst/>
          </a:prstGeom>
        </p:spPr>
      </p:pic>
      <p:grpSp>
        <p:nvGrpSpPr>
          <p:cNvPr id="7" name="グループ化 6">
            <a:extLst>
              <a:ext uri="{FF2B5EF4-FFF2-40B4-BE49-F238E27FC236}">
                <a16:creationId xmlns:a16="http://schemas.microsoft.com/office/drawing/2014/main" id="{58810284-5F58-F25A-70D8-C160C6D6F0A7}"/>
              </a:ext>
            </a:extLst>
          </p:cNvPr>
          <p:cNvGrpSpPr>
            <a:grpSpLocks noGrp="1" noUngrp="1" noRot="1" noMove="1" noResize="1"/>
          </p:cNvGrpSpPr>
          <p:nvPr/>
        </p:nvGrpSpPr>
        <p:grpSpPr>
          <a:xfrm>
            <a:off x="9144000" y="616508"/>
            <a:ext cx="8205959" cy="8436830"/>
            <a:chOff x="9144000" y="616508"/>
            <a:chExt cx="8205959" cy="8436830"/>
          </a:xfrm>
        </p:grpSpPr>
        <p:sp>
          <p:nvSpPr>
            <p:cNvPr id="6" name="四角形: 角を丸くする 5">
              <a:extLst>
                <a:ext uri="{FF2B5EF4-FFF2-40B4-BE49-F238E27FC236}">
                  <a16:creationId xmlns:a16="http://schemas.microsoft.com/office/drawing/2014/main" id="{C6929E45-0D43-9C3F-5FE7-D22704C492FF}"/>
                </a:ext>
              </a:extLst>
            </p:cNvPr>
            <p:cNvSpPr>
              <a:spLocks noGrp="1" noRot="1" noMove="1" noResize="1" noEditPoints="1" noAdjustHandles="1" noChangeArrowheads="1" noChangeShapeType="1"/>
            </p:cNvSpPr>
            <p:nvPr/>
          </p:nvSpPr>
          <p:spPr>
            <a:xfrm>
              <a:off x="9144000" y="1859280"/>
              <a:ext cx="8052747" cy="719405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0" name="四角形: 対角を丸める 9">
              <a:extLst>
                <a:ext uri="{FF2B5EF4-FFF2-40B4-BE49-F238E27FC236}">
                  <a16:creationId xmlns:a16="http://schemas.microsoft.com/office/drawing/2014/main" id="{52FDAA61-DC3D-579B-AE12-B61388121857}"/>
                </a:ext>
              </a:extLst>
            </p:cNvPr>
            <p:cNvSpPr>
              <a:spLocks noGrp="1" noRot="1" noMove="1" noResize="1" noEditPoints="1" noAdjustHandles="1" noChangeArrowheads="1" noChangeShapeType="1"/>
            </p:cNvSpPr>
            <p:nvPr/>
          </p:nvSpPr>
          <p:spPr>
            <a:xfrm>
              <a:off x="9173921" y="1859279"/>
              <a:ext cx="3475680" cy="864757"/>
            </a:xfrm>
            <a:prstGeom prst="round2DiagRect">
              <a:avLst>
                <a:gd name="adj1" fmla="val 2023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11" name="テキスト ボックス 10">
              <a:extLst>
                <a:ext uri="{FF2B5EF4-FFF2-40B4-BE49-F238E27FC236}">
                  <a16:creationId xmlns:a16="http://schemas.microsoft.com/office/drawing/2014/main" id="{9A8E61AC-6F38-C547-0223-6796E4976199}"/>
                </a:ext>
              </a:extLst>
            </p:cNvPr>
            <p:cNvSpPr txBox="1">
              <a:spLocks noGrp="1" noRot="1" noMove="1" noResize="1" noEditPoints="1" noAdjustHandles="1" noChangeArrowheads="1" noChangeShapeType="1"/>
            </p:cNvSpPr>
            <p:nvPr/>
          </p:nvSpPr>
          <p:spPr>
            <a:xfrm>
              <a:off x="9212386" y="1986248"/>
              <a:ext cx="3398752" cy="553998"/>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z="3600" spc="1000">
                  <a:latin typeface="MS PGothic" panose="020B0600070205080204" pitchFamily="34" charset="-128"/>
                  <a:ea typeface="MS PGothic" panose="020B0600070205080204" pitchFamily="34" charset="-128"/>
                </a:rPr>
                <a:t>電磁波</a:t>
              </a:r>
            </a:p>
          </p:txBody>
        </p:sp>
        <p:grpSp>
          <p:nvGrpSpPr>
            <p:cNvPr id="24" name="グループ化 23">
              <a:extLst>
                <a:ext uri="{FF2B5EF4-FFF2-40B4-BE49-F238E27FC236}">
                  <a16:creationId xmlns:a16="http://schemas.microsoft.com/office/drawing/2014/main" id="{2A8F554D-6447-6E08-7DA0-E62E412139F4}"/>
                </a:ext>
              </a:extLst>
            </p:cNvPr>
            <p:cNvGrpSpPr>
              <a:grpSpLocks noGrp="1" noUngrp="1" noRot="1" noMove="1" noResize="1"/>
            </p:cNvGrpSpPr>
            <p:nvPr/>
          </p:nvGrpSpPr>
          <p:grpSpPr>
            <a:xfrm>
              <a:off x="14984108" y="616508"/>
              <a:ext cx="2365851" cy="2376426"/>
              <a:chOff x="14984108" y="616508"/>
              <a:chExt cx="2365851" cy="2376426"/>
            </a:xfrm>
          </p:grpSpPr>
          <p:sp>
            <p:nvSpPr>
              <p:cNvPr id="32" name="楕円 31">
                <a:extLst>
                  <a:ext uri="{FF2B5EF4-FFF2-40B4-BE49-F238E27FC236}">
                    <a16:creationId xmlns:a16="http://schemas.microsoft.com/office/drawing/2014/main" id="{02E6FD6E-4252-52C2-36DB-A51B1388D880}"/>
                  </a:ext>
                </a:extLst>
              </p:cNvPr>
              <p:cNvSpPr>
                <a:spLocks noGrp="1" noRot="1" noMove="1" noResize="1" noEditPoints="1" noAdjustHandles="1" noChangeArrowheads="1" noChangeShapeType="1"/>
              </p:cNvSpPr>
              <p:nvPr/>
            </p:nvSpPr>
            <p:spPr>
              <a:xfrm>
                <a:off x="14984108" y="616508"/>
                <a:ext cx="2365851" cy="2365851"/>
              </a:xfrm>
              <a:prstGeom prst="ellipse">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pic>
            <p:nvPicPr>
              <p:cNvPr id="14" name="図 13" descr="図形, アイコン, 矢印&#10;&#10;自動的に生成された説明">
                <a:extLst>
                  <a:ext uri="{FF2B5EF4-FFF2-40B4-BE49-F238E27FC236}">
                    <a16:creationId xmlns:a16="http://schemas.microsoft.com/office/drawing/2014/main" id="{86CDA372-3659-FAAB-35B2-3BC60B92D7CC}"/>
                  </a:ext>
                </a:extLst>
              </p:cNvPr>
              <p:cNvPicPr>
                <a:picLocks noGrp="1" noRot="1" noChangeAspect="1" noMove="1" noResize="1" noEditPoints="1" noAdjustHandles="1" noChangeArrowheads="1" noChangeShapeType="1" noCrop="1"/>
              </p:cNvPicPr>
              <p:nvPr/>
            </p:nvPicPr>
            <p:blipFill>
              <a:blip r:embed="rId10"/>
              <a:stretch>
                <a:fillRect/>
              </a:stretch>
            </p:blipFill>
            <p:spPr>
              <a:xfrm>
                <a:off x="15365610" y="955793"/>
                <a:ext cx="1831137" cy="2037141"/>
              </a:xfrm>
              <a:prstGeom prst="rect">
                <a:avLst/>
              </a:prstGeom>
            </p:spPr>
          </p:pic>
          <p:sp>
            <p:nvSpPr>
              <p:cNvPr id="21" name="テキスト ボックス 20">
                <a:extLst>
                  <a:ext uri="{FF2B5EF4-FFF2-40B4-BE49-F238E27FC236}">
                    <a16:creationId xmlns:a16="http://schemas.microsoft.com/office/drawing/2014/main" id="{B52208DB-449C-048F-812C-C5508ECF1BA7}"/>
                  </a:ext>
                </a:extLst>
              </p:cNvPr>
              <p:cNvSpPr txBox="1">
                <a:spLocks noGrp="1" noRot="1" noMove="1" noResize="1" noEditPoints="1" noAdjustHandles="1" noChangeArrowheads="1" noChangeShapeType="1"/>
              </p:cNvSpPr>
              <p:nvPr/>
            </p:nvSpPr>
            <p:spPr>
              <a:xfrm>
                <a:off x="15016796" y="1517564"/>
                <a:ext cx="800219" cy="461665"/>
              </a:xfrm>
              <a:prstGeom prst="rect">
                <a:avLst/>
              </a:prstGeom>
              <a:noFill/>
            </p:spPr>
            <p:txBody>
              <a:bodyPr wrap="none" rtlCol="0">
                <a:spAutoFit/>
              </a:bodyPr>
              <a:lstStyle/>
              <a:p>
                <a:r>
                  <a:rPr kumimoji="1" lang="ja-JP" altLang="en-US" sz="2400">
                    <a:solidFill>
                      <a:srgbClr val="00B0F0"/>
                    </a:solidFill>
                    <a:latin typeface="MS PGothic" panose="020B0600070205080204" pitchFamily="34" charset="-128"/>
                    <a:ea typeface="MS PGothic" panose="020B0600070205080204" pitchFamily="34" charset="-128"/>
                  </a:rPr>
                  <a:t>磁界</a:t>
                </a:r>
              </a:p>
            </p:txBody>
          </p:sp>
          <p:sp>
            <p:nvSpPr>
              <p:cNvPr id="22" name="テキスト ボックス 21">
                <a:extLst>
                  <a:ext uri="{FF2B5EF4-FFF2-40B4-BE49-F238E27FC236}">
                    <a16:creationId xmlns:a16="http://schemas.microsoft.com/office/drawing/2014/main" id="{C580E21F-CA4F-EA4B-0CBE-B85C8AC0889A}"/>
                  </a:ext>
                </a:extLst>
              </p:cNvPr>
              <p:cNvSpPr txBox="1">
                <a:spLocks noGrp="1" noRot="1" noMove="1" noResize="1" noEditPoints="1" noAdjustHandles="1" noChangeArrowheads="1" noChangeShapeType="1"/>
              </p:cNvSpPr>
              <p:nvPr/>
            </p:nvSpPr>
            <p:spPr>
              <a:xfrm>
                <a:off x="15376265" y="815136"/>
                <a:ext cx="800219" cy="461665"/>
              </a:xfrm>
              <a:prstGeom prst="rect">
                <a:avLst/>
              </a:prstGeom>
              <a:noFill/>
            </p:spPr>
            <p:txBody>
              <a:bodyPr wrap="none" rtlCol="0">
                <a:spAutoFit/>
              </a:bodyPr>
              <a:lstStyle/>
              <a:p>
                <a:r>
                  <a:rPr kumimoji="1" lang="ja-JP" altLang="en-US" sz="2400">
                    <a:solidFill>
                      <a:srgbClr val="FF0000"/>
                    </a:solidFill>
                    <a:latin typeface="MS PGothic" panose="020B0600070205080204" pitchFamily="34" charset="-128"/>
                    <a:ea typeface="MS PGothic" panose="020B0600070205080204" pitchFamily="34" charset="-128"/>
                  </a:rPr>
                  <a:t>電流</a:t>
                </a:r>
              </a:p>
            </p:txBody>
          </p:sp>
        </p:grpSp>
        <p:grpSp>
          <p:nvGrpSpPr>
            <p:cNvPr id="25" name="グループ化 24">
              <a:extLst>
                <a:ext uri="{FF2B5EF4-FFF2-40B4-BE49-F238E27FC236}">
                  <a16:creationId xmlns:a16="http://schemas.microsoft.com/office/drawing/2014/main" id="{78132D02-6E3E-A400-D5BF-20CF1243EA6F}"/>
                </a:ext>
              </a:extLst>
            </p:cNvPr>
            <p:cNvGrpSpPr>
              <a:grpSpLocks noGrp="1" noUngrp="1" noRot="1" noMove="1" noResize="1"/>
            </p:cNvGrpSpPr>
            <p:nvPr/>
          </p:nvGrpSpPr>
          <p:grpSpPr>
            <a:xfrm>
              <a:off x="9775576" y="7553309"/>
              <a:ext cx="7137659" cy="1241302"/>
              <a:chOff x="9552056" y="7553309"/>
              <a:chExt cx="7137659" cy="1241302"/>
            </a:xfrm>
          </p:grpSpPr>
          <p:sp>
            <p:nvSpPr>
              <p:cNvPr id="23" name="正方形/長方形 22">
                <a:extLst>
                  <a:ext uri="{FF2B5EF4-FFF2-40B4-BE49-F238E27FC236}">
                    <a16:creationId xmlns:a16="http://schemas.microsoft.com/office/drawing/2014/main" id="{44BE0EBA-9E27-021A-DC9C-A273D8D32FD6}"/>
                  </a:ext>
                </a:extLst>
              </p:cNvPr>
              <p:cNvSpPr>
                <a:spLocks noGrp="1" noRot="1" noMove="1" noResize="1" noEditPoints="1" noAdjustHandles="1" noChangeArrowheads="1" noChangeShapeType="1"/>
              </p:cNvSpPr>
              <p:nvPr/>
            </p:nvSpPr>
            <p:spPr>
              <a:xfrm>
                <a:off x="13535851" y="7574574"/>
                <a:ext cx="1010123" cy="57846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28" name="正方形/長方形 27">
                <a:extLst>
                  <a:ext uri="{FF2B5EF4-FFF2-40B4-BE49-F238E27FC236}">
                    <a16:creationId xmlns:a16="http://schemas.microsoft.com/office/drawing/2014/main" id="{47A35629-045B-31F4-C2D6-8FEBBA55FE31}"/>
                  </a:ext>
                </a:extLst>
              </p:cNvPr>
              <p:cNvSpPr>
                <a:spLocks noGrp="1" noRot="1" noMove="1" noResize="1" noEditPoints="1" noAdjustHandles="1" noChangeArrowheads="1" noChangeShapeType="1"/>
              </p:cNvSpPr>
              <p:nvPr/>
            </p:nvSpPr>
            <p:spPr>
              <a:xfrm>
                <a:off x="13260543" y="8245473"/>
                <a:ext cx="1010123" cy="53750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sp>
            <p:nvSpPr>
              <p:cNvPr id="20" name="テキスト ボックス 19">
                <a:extLst>
                  <a:ext uri="{FF2B5EF4-FFF2-40B4-BE49-F238E27FC236}">
                    <a16:creationId xmlns:a16="http://schemas.microsoft.com/office/drawing/2014/main" id="{53FED560-2D22-1AD1-8328-020AA10EF909}"/>
                  </a:ext>
                </a:extLst>
              </p:cNvPr>
              <p:cNvSpPr txBox="1">
                <a:spLocks noGrp="1" noRot="1" noMove="1" noResize="1" noEditPoints="1" noAdjustHandles="1" noChangeArrowheads="1" noChangeShapeType="1"/>
              </p:cNvSpPr>
              <p:nvPr/>
            </p:nvSpPr>
            <p:spPr>
              <a:xfrm>
                <a:off x="9552056" y="7553309"/>
                <a:ext cx="7137659" cy="12413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a:latin typeface="MS PGothic" panose="020B0600070205080204" pitchFamily="34" charset="-128"/>
                    <a:ea typeface="MS PGothic" panose="020B0600070205080204" pitchFamily="34" charset="-128"/>
                  </a:rPr>
                  <a:t>電流が流れると磁界</a:t>
                </a:r>
                <a:r>
                  <a:rPr lang="ja-JP" altLang="en-US">
                    <a:solidFill>
                      <a:schemeClr val="bg1"/>
                    </a:solidFill>
                    <a:latin typeface="MS PGothic" panose="020B0600070205080204" pitchFamily="34" charset="-128"/>
                    <a:ea typeface="MS PGothic" panose="020B0600070205080204" pitchFamily="34" charset="-128"/>
                  </a:rPr>
                  <a:t>（青）</a:t>
                </a:r>
                <a:r>
                  <a:rPr lang="ja-JP" altLang="en-US">
                    <a:latin typeface="MS PGothic" panose="020B0600070205080204" pitchFamily="34" charset="-128"/>
                    <a:ea typeface="MS PGothic" panose="020B0600070205080204" pitchFamily="34" charset="-128"/>
                  </a:rPr>
                  <a:t>が発生し、</a:t>
                </a:r>
                <a:endParaRPr lang="en-US" altLang="ja-JP" dirty="0">
                  <a:latin typeface="MS PGothic" panose="020B0600070205080204" pitchFamily="34" charset="-128"/>
                  <a:ea typeface="MS PGothic" panose="020B0600070205080204" pitchFamily="34" charset="-128"/>
                </a:endParaRPr>
              </a:p>
              <a:p>
                <a:r>
                  <a:rPr lang="ja-JP" altLang="en-US">
                    <a:latin typeface="MS PGothic" panose="020B0600070205080204" pitchFamily="34" charset="-128"/>
                    <a:ea typeface="MS PGothic" panose="020B0600070205080204" pitchFamily="34" charset="-128"/>
                  </a:rPr>
                  <a:t>磁界の変化が電界</a:t>
                </a:r>
                <a:r>
                  <a:rPr lang="ja-JP" altLang="en-US">
                    <a:solidFill>
                      <a:schemeClr val="bg1"/>
                    </a:solidFill>
                    <a:latin typeface="MS PGothic" panose="020B0600070205080204" pitchFamily="34" charset="-128"/>
                    <a:ea typeface="MS PGothic" panose="020B0600070205080204" pitchFamily="34" charset="-128"/>
                  </a:rPr>
                  <a:t>（赤）</a:t>
                </a:r>
                <a:r>
                  <a:rPr lang="ja-JP" altLang="en-US">
                    <a:latin typeface="MS PGothic" panose="020B0600070205080204" pitchFamily="34" charset="-128"/>
                    <a:ea typeface="MS PGothic" panose="020B0600070205080204" pitchFamily="34" charset="-128"/>
                  </a:rPr>
                  <a:t>を発生する</a:t>
                </a:r>
              </a:p>
            </p:txBody>
          </p:sp>
        </p:grpSp>
      </p:grpSp>
      <p:sp>
        <p:nvSpPr>
          <p:cNvPr id="26" name="テキスト ボックス 25">
            <a:extLst>
              <a:ext uri="{FF2B5EF4-FFF2-40B4-BE49-F238E27FC236}">
                <a16:creationId xmlns:a16="http://schemas.microsoft.com/office/drawing/2014/main" id="{D1E35956-DB97-D47E-C450-C1D16A706441}"/>
              </a:ext>
            </a:extLst>
          </p:cNvPr>
          <p:cNvSpPr txBox="1">
            <a:spLocks noGrp="1" noRot="1" noMove="1" noResize="1" noEditPoints="1" noAdjustHandles="1" noChangeArrowheads="1" noChangeShapeType="1"/>
          </p:cNvSpPr>
          <p:nvPr/>
        </p:nvSpPr>
        <p:spPr>
          <a:xfrm>
            <a:off x="1091252" y="3700689"/>
            <a:ext cx="1574470"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スピーカー</a:t>
            </a:r>
          </a:p>
        </p:txBody>
      </p:sp>
      <p:sp>
        <p:nvSpPr>
          <p:cNvPr id="27" name="テキスト ボックス 26">
            <a:extLst>
              <a:ext uri="{FF2B5EF4-FFF2-40B4-BE49-F238E27FC236}">
                <a16:creationId xmlns:a16="http://schemas.microsoft.com/office/drawing/2014/main" id="{63925909-D99F-FA6E-72C9-16DE76D844CC}"/>
              </a:ext>
            </a:extLst>
          </p:cNvPr>
          <p:cNvSpPr txBox="1">
            <a:spLocks noGrp="1" noRot="1" noMove="1" noResize="1" noEditPoints="1" noAdjustHandles="1" noChangeArrowheads="1" noChangeShapeType="1"/>
          </p:cNvSpPr>
          <p:nvPr/>
        </p:nvSpPr>
        <p:spPr>
          <a:xfrm>
            <a:off x="1878487" y="7541679"/>
            <a:ext cx="6410443" cy="12413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kern="100">
                <a:effectLst/>
                <a:latin typeface="MS PGothic" panose="020B0600070205080204" pitchFamily="34" charset="-128"/>
                <a:ea typeface="MS PGothic" panose="020B0600070205080204" pitchFamily="34" charset="-128"/>
                <a:cs typeface="Times New Roman" panose="02020603050405020304" pitchFamily="18" charset="0"/>
              </a:rPr>
              <a:t>波の伝搬方向に粒子が動くので</a:t>
            </a:r>
            <a:r>
              <a:rPr lang="ja-JP" altLang="en-US">
                <a:latin typeface="MS PGothic" panose="020B0600070205080204" pitchFamily="34" charset="-128"/>
                <a:ea typeface="MS PGothic" panose="020B0600070205080204" pitchFamily="34" charset="-128"/>
              </a:rPr>
              <a:t>、</a:t>
            </a:r>
            <a:endParaRPr lang="en-US" altLang="ja-JP" dirty="0">
              <a:latin typeface="MS PGothic" panose="020B0600070205080204" pitchFamily="34" charset="-128"/>
              <a:ea typeface="MS PGothic" panose="020B0600070205080204" pitchFamily="34" charset="-128"/>
            </a:endParaRPr>
          </a:p>
          <a:p>
            <a:r>
              <a:rPr lang="ja-JP" altLang="ja-JP" kern="100">
                <a:effectLst/>
                <a:latin typeface="MS PGothic" panose="020B0600070205080204" pitchFamily="34" charset="-128"/>
                <a:ea typeface="MS PGothic" panose="020B0600070205080204" pitchFamily="34" charset="-128"/>
                <a:cs typeface="Times New Roman" panose="02020603050405020304" pitchFamily="18" charset="0"/>
              </a:rPr>
              <a:t>振動を伝える</a:t>
            </a:r>
            <a:r>
              <a:rPr lang="ja-JP" altLang="en-US" kern="100">
                <a:effectLst/>
                <a:latin typeface="MS PGothic" panose="020B0600070205080204" pitchFamily="34" charset="-128"/>
                <a:ea typeface="MS PGothic" panose="020B0600070205080204" pitchFamily="34" charset="-128"/>
                <a:cs typeface="Times New Roman" panose="02020603050405020304" pitchFamily="18" charset="0"/>
              </a:rPr>
              <a:t>粒子が必</a:t>
            </a:r>
            <a:r>
              <a:rPr lang="ja-JP" altLang="ja-JP" kern="100">
                <a:effectLst/>
                <a:latin typeface="MS PGothic" panose="020B0600070205080204" pitchFamily="34" charset="-128"/>
                <a:ea typeface="MS PGothic" panose="020B0600070205080204" pitchFamily="34" charset="-128"/>
                <a:cs typeface="Times New Roman" panose="02020603050405020304" pitchFamily="18" charset="0"/>
              </a:rPr>
              <a:t>要</a:t>
            </a:r>
            <a:r>
              <a:rPr lang="ja-JP" altLang="en-US" kern="100">
                <a:latin typeface="MS PGothic" panose="020B0600070205080204" pitchFamily="34" charset="-128"/>
                <a:ea typeface="MS PGothic" panose="020B0600070205080204" pitchFamily="34" charset="-128"/>
                <a:cs typeface="Times New Roman" panose="02020603050405020304" pitchFamily="18" charset="0"/>
              </a:rPr>
              <a:t>。</a:t>
            </a:r>
            <a:endParaRPr lang="ja-JP" altLang="en-US">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82410578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3000"/>
                                  </p:stCondLst>
                                  <p:childTnLst>
                                    <p:cmd type="call" cmd="playFrom(0.0)">
                                      <p:cBhvr>
                                        <p:cTn id="6" dur="1000" fill="hold"/>
                                        <p:tgtEl>
                                          <p:spTgt spid="17"/>
                                        </p:tgtEl>
                                      </p:cBhvr>
                                    </p:cmd>
                                  </p:childTnLst>
                                </p:cTn>
                              </p:par>
                              <p:par>
                                <p:cTn id="7" presetID="9" presetClass="entr" presetSubtype="0" fill="hold" grpId="0" nodeType="withEffect">
                                  <p:stCondLst>
                                    <p:cond delay="4000"/>
                                  </p:stCondLst>
                                  <p:childTnLst>
                                    <p:set>
                                      <p:cBhvr>
                                        <p:cTn id="8" dur="1" fill="hold">
                                          <p:stCondLst>
                                            <p:cond delay="0"/>
                                          </p:stCondLst>
                                        </p:cTn>
                                        <p:tgtEl>
                                          <p:spTgt spid="27"/>
                                        </p:tgtEl>
                                        <p:attrNameLst>
                                          <p:attrName>style.visibility</p:attrName>
                                        </p:attrNameLst>
                                      </p:cBhvr>
                                      <p:to>
                                        <p:strVal val="visible"/>
                                      </p:to>
                                    </p:set>
                                    <p:animEffect transition="in" filter="dissolv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par>
                                <p:cTn id="15" presetID="9"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860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17"/>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7"/>
                                        </p:tgtEl>
                                      </p:cBhvr>
                                    </p:cmd>
                                  </p:childTnLst>
                                </p:cTn>
                              </p:par>
                            </p:childTnLst>
                          </p:cTn>
                        </p:par>
                      </p:childTnLst>
                    </p:cTn>
                  </p:par>
                </p:childTnLst>
              </p:cTn>
              <p:nextCondLst>
                <p:cond evt="onClick" delay="0">
                  <p:tgtEl>
                    <p:spTgt spid="17"/>
                  </p:tgtEl>
                </p:cond>
              </p:nextCondLst>
            </p:seq>
            <p:video>
              <p:cMediaNode vol="80000">
                <p:cTn id="27" repeatCount="indefinite" fill="hold" display="0">
                  <p:stCondLst>
                    <p:cond delay="indefinite"/>
                  </p:stCondLst>
                </p:cTn>
                <p:tgtEl>
                  <p:spTgt spid="17"/>
                </p:tgtEl>
              </p:cMediaNode>
            </p:video>
            <p:video>
              <p:cMediaNode vol="80000">
                <p:cTn id="28" repeatCount="indefinite" display="0">
                  <p:stCondLst>
                    <p:cond delay="indefinite"/>
                  </p:stCondLst>
                </p:cTn>
                <p:tgtEl>
                  <p:spTgt spid="19"/>
                </p:tgtEl>
              </p:cMediaNode>
            </p:video>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7C4E4-F0F0-F745-E25B-0D11D236B77B}"/>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BFA18E6A-4420-9957-9F3A-E2655F906EDE}"/>
              </a:ext>
            </a:extLst>
          </p:cNvPr>
          <p:cNvSpPr>
            <a:spLocks noGrp="1" noRot="1" noMove="1" noResize="1" noEditPoints="1" noAdjustHandles="1" noChangeArrowheads="1" noChangeShapeType="1"/>
          </p:cNvSpPr>
          <p:nvPr/>
        </p:nvSpPr>
        <p:spPr>
          <a:xfrm>
            <a:off x="1050612" y="1366409"/>
            <a:ext cx="16199697" cy="8024172"/>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51C42D34-79E8-2A97-C321-667EB70990A2}"/>
              </a:ext>
            </a:extLst>
          </p:cNvPr>
          <p:cNvSpPr txBox="1">
            <a:spLocks noGrp="1" noRot="1" noMove="1" noResize="1" noEditPoints="1" noAdjustHandles="1" noChangeArrowheads="1" noChangeShapeType="1"/>
          </p:cNvSpPr>
          <p:nvPr/>
        </p:nvSpPr>
        <p:spPr>
          <a:xfrm>
            <a:off x="1050613" y="550800"/>
            <a:ext cx="914748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音は真空中を伝わらない</a:t>
            </a:r>
          </a:p>
        </p:txBody>
      </p:sp>
      <p:pic>
        <p:nvPicPr>
          <p:cNvPr id="3" name="真空実験_v2-JSUM">
            <a:hlinkClick r:id="" action="ppaction://media"/>
            <a:extLst>
              <a:ext uri="{FF2B5EF4-FFF2-40B4-BE49-F238E27FC236}">
                <a16:creationId xmlns:a16="http://schemas.microsoft.com/office/drawing/2014/main" id="{E2C41CBE-CCE0-CDEE-6065-18B1DA618432}"/>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2485893" y="1625600"/>
            <a:ext cx="13329920" cy="7498080"/>
          </a:xfrm>
          <a:prstGeom prst="rect">
            <a:avLst/>
          </a:prstGeom>
        </p:spPr>
      </p:pic>
    </p:spTree>
    <p:extLst>
      <p:ext uri="{BB962C8B-B14F-4D97-AF65-F5344CB8AC3E}">
        <p14:creationId xmlns:p14="http://schemas.microsoft.com/office/powerpoint/2010/main" val="2223988198"/>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431758-E018-481B-905B-7D11964AE55C}">
  <ds:schemaRefs>
    <ds:schemaRef ds:uri="http://schemas.microsoft.com/sharepoint/events"/>
  </ds:schemaRefs>
</ds:datastoreItem>
</file>

<file path=customXml/itemProps2.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customXml/itemProps3.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CEC9CB2-9C72-4BDB-9EE2-71FD0C545D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25337</TotalTime>
  <Words>4663</Words>
  <Application>Microsoft Macintosh PowerPoint</Application>
  <PresentationFormat>ユーザー設定</PresentationFormat>
  <Paragraphs>482</Paragraphs>
  <Slides>24</Slides>
  <Notes>24</Notes>
  <HiddenSlides>0</HiddenSlides>
  <MMClips>19</MMClips>
  <ScaleCrop>false</ScaleCrop>
  <HeadingPairs>
    <vt:vector size="6" baseType="variant">
      <vt:variant>
        <vt:lpstr>使用されているフォント</vt:lpstr>
      </vt:variant>
      <vt:variant>
        <vt:i4>6</vt:i4>
      </vt:variant>
      <vt:variant>
        <vt:lpstr>テーマ</vt:lpstr>
      </vt:variant>
      <vt:variant>
        <vt:i4>4</vt:i4>
      </vt:variant>
      <vt:variant>
        <vt:lpstr>スライド タイトル</vt:lpstr>
      </vt:variant>
      <vt:variant>
        <vt:i4>24</vt:i4>
      </vt:variant>
    </vt:vector>
  </HeadingPairs>
  <TitlesOfParts>
    <vt:vector size="34" baseType="lpstr">
      <vt:lpstr>Noto Sans JP</vt:lpstr>
      <vt:lpstr>ＭＳ Ｐゴシック</vt:lpstr>
      <vt:lpstr>Arial</vt:lpstr>
      <vt:lpstr>ＭＳ Ｐゴシック</vt:lpstr>
      <vt:lpstr>Noto Sans</vt:lpstr>
      <vt:lpstr>Cambria Math</vt:lpstr>
      <vt:lpstr>5_Office テーマ</vt:lpstr>
      <vt:lpstr>6_Office テーマ</vt:lpstr>
      <vt:lpstr>7_Office テーマ</vt:lpstr>
      <vt:lpstr>8_Office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568</cp:revision>
  <cp:lastPrinted>2024-03-16T16:09:09Z</cp:lastPrinted>
  <dcterms:created xsi:type="dcterms:W3CDTF">2014-08-05T05:53:57Z</dcterms:created>
  <dcterms:modified xsi:type="dcterms:W3CDTF">2025-03-31T08:30:30Z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